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9" r:id="rId3"/>
    <p:sldId id="297" r:id="rId4"/>
    <p:sldId id="260" r:id="rId5"/>
    <p:sldId id="298" r:id="rId6"/>
    <p:sldId id="269" r:id="rId7"/>
    <p:sldId id="284" r:id="rId8"/>
    <p:sldId id="272" r:id="rId9"/>
    <p:sldId id="281" r:id="rId10"/>
    <p:sldId id="290" r:id="rId11"/>
    <p:sldId id="275" r:id="rId12"/>
    <p:sldId id="264" r:id="rId13"/>
    <p:sldId id="265" r:id="rId14"/>
    <p:sldId id="286" r:id="rId15"/>
    <p:sldId id="267" r:id="rId16"/>
    <p:sldId id="288" r:id="rId17"/>
    <p:sldId id="268" r:id="rId18"/>
    <p:sldId id="274" r:id="rId19"/>
    <p:sldId id="296" r:id="rId20"/>
    <p:sldId id="295" r:id="rId21"/>
    <p:sldId id="292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7FF594-7075-E7B3-52D3-6082DFB15604}" name="elisa.composta@outlook.it" initials="e" userId="6d2dd6d00d15d21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AFD6"/>
    <a:srgbClr val="FC8E3D"/>
    <a:srgbClr val="ADD1E6"/>
    <a:srgbClr val="78B64F"/>
    <a:srgbClr val="416EC5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7060" autoAdjust="0"/>
  </p:normalViewPr>
  <p:slideViewPr>
    <p:cSldViewPr snapToGrid="0">
      <p:cViewPr varScale="1">
        <p:scale>
          <a:sx n="75" d="100"/>
          <a:sy n="75" d="100"/>
        </p:scale>
        <p:origin x="965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5A32-9294-479B-A255-201703B60309}" type="datetimeFigureOut">
              <a:rPr lang="it-IT" smtClean="0"/>
              <a:t>17/07/2022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04FC5-F758-46E0-9E5E-B00DCF33C6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9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57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Walker:   	 </a:t>
            </a:r>
            <a:r>
              <a:rPr lang="it-IT" sz="1800" b="0" i="0" u="none" strike="noStrike" baseline="0" dirty="0">
                <a:latin typeface="CMR10"/>
              </a:rPr>
              <a:t>3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913 </a:t>
            </a:r>
            <a:r>
              <a:rPr lang="it-IT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2.21		1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7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1.391		</a:t>
            </a:r>
            <a:r>
              <a:rPr lang="it-IT" sz="1800" b="0" i="0" u="none" strike="noStrike" baseline="0" dirty="0">
                <a:latin typeface="CMSY10"/>
              </a:rPr>
              <a:t>−</a:t>
            </a:r>
            <a:r>
              <a:rPr lang="it-IT" sz="1800" b="0" i="0" u="none" strike="noStrike" baseline="0" dirty="0">
                <a:latin typeface="CMR10"/>
              </a:rPr>
              <a:t>0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602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0.938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800" b="0" i="0" u="none" strike="noStrike" baseline="0" dirty="0">
                <a:latin typeface="CMR10"/>
              </a:rPr>
              <a:t>Pusher:   	 2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297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1.989		2.731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1.533		</a:t>
            </a:r>
            <a:r>
              <a:rPr lang="it-IT" sz="1800" b="0" i="0" u="none" strike="noStrike" baseline="0" dirty="0">
                <a:latin typeface="CMSY10"/>
              </a:rPr>
              <a:t>−</a:t>
            </a:r>
            <a:r>
              <a:rPr lang="it-IT" sz="1800" b="0" i="0" u="none" strike="noStrike" baseline="0" dirty="0">
                <a:latin typeface="CMR10"/>
              </a:rPr>
              <a:t>0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424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0.975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800" b="0" i="0" u="none" strike="noStrike" baseline="0" dirty="0">
                <a:latin typeface="CMR10"/>
              </a:rPr>
              <a:t>Carrier:	1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481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1.634		1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275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</a:t>
            </a:r>
            <a:r>
              <a:rPr lang="it-IT" sz="1800" b="0" i="0" u="none" strike="noStrike" baseline="0" dirty="0">
                <a:latin typeface="CMR10"/>
              </a:rPr>
              <a:t> 1.237		0</a:t>
            </a:r>
            <a:r>
              <a:rPr lang="it-IT" sz="1800" b="0" i="0" u="none" strike="noStrike" baseline="0" dirty="0">
                <a:latin typeface="CMMI10"/>
              </a:rPr>
              <a:t>.</a:t>
            </a:r>
            <a:r>
              <a:rPr lang="it-IT" sz="1800" b="0" i="0" u="none" strike="noStrike" baseline="0" dirty="0">
                <a:latin typeface="CMR10"/>
              </a:rPr>
              <a:t>801 </a:t>
            </a:r>
            <a:r>
              <a:rPr lang="it-IT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± </a:t>
            </a:r>
            <a:r>
              <a:rPr lang="it-IT" sz="1800" b="0" i="0" u="none" strike="noStrike" baseline="0" dirty="0">
                <a:latin typeface="CMR10"/>
              </a:rPr>
              <a:t>1.286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22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24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Features: [0.6842105263157894, 0.24]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35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76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i="1" dirty="0"/>
              <a:t>p</a:t>
            </a:r>
            <a:r>
              <a:rPr lang="it-IT" dirty="0"/>
              <a:t>: posizione centro di massa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Walker:  8.641211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Pusher:  6.914562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Carrier:  3.61601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310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Walker:  -0.341064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Pusher:  -0.566125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Carrier:  -1.5240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262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9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L1:  10.579635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L2:  1.460227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R1:  8.641211 (60 episodi)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R2:  0.933656 (10 episodi)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34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66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Walker:  8.641211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Pusher:  6.914562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Carrier:  3.61601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83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07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551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56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22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04FC5-F758-46E0-9E5E-B00DCF33C64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82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666D2-42F7-1523-3CA2-BF709C867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81F83D-C11F-02CA-4F2F-CC94AA934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500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DCAD9-A969-E1E8-1F19-028813DB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48083D-DF87-A56A-3068-A7C9E6276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9D5740-6487-3571-C5E2-0C161455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ACEBF2-5105-9C91-4009-0B454C82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8F100D-9337-6080-C367-7ED79E30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9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2D859D2-EC42-FD5A-2FAF-52E744631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718E5B-C5A1-3A7C-9788-918EDB62A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4301C9-7263-C62C-38E5-4A9C2653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DF0266-3D5E-3EC2-193C-C71BC2B7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79BCC8-2479-73D9-1ED7-7DE0728E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1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8B18E-60E4-B6EB-7705-B263D5C7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35DADC-C80B-1BDA-F1EE-7B1CF8F23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1394AC-F753-59C3-C36B-45A7FBB0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5040" y="6356350"/>
            <a:ext cx="3108960" cy="365125"/>
          </a:xfrm>
        </p:spPr>
        <p:txBody>
          <a:bodyPr/>
          <a:lstStyle>
            <a:lvl1pPr>
              <a:defRPr sz="1600"/>
            </a:lvl1pPr>
          </a:lstStyle>
          <a:p>
            <a:pPr algn="r"/>
            <a:r>
              <a:rPr lang="it-IT"/>
              <a:t>Elisa Composta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31CB52-46B6-BB2C-ACC8-8890B2E1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99480" cy="365125"/>
          </a:xfrm>
        </p:spPr>
        <p:txBody>
          <a:bodyPr/>
          <a:lstStyle>
            <a:lvl1pPr>
              <a:defRPr sz="1600"/>
            </a:lvl1pPr>
          </a:lstStyle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09650E-AE02-5CEC-65C7-85643951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4000" y="6356350"/>
            <a:ext cx="939800" cy="365125"/>
          </a:xfrm>
        </p:spPr>
        <p:txBody>
          <a:bodyPr/>
          <a:lstStyle>
            <a:lvl1pPr>
              <a:defRPr sz="1600"/>
            </a:lvl1pPr>
          </a:lstStyle>
          <a:p>
            <a:fld id="{3EB47017-345E-4F5F-95BE-65A7E0C7BD4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7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140D74-1168-6D0F-DAF9-AEF83724E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4B74B7-BAA4-DF21-8311-23169B2F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58AF9C-F569-5820-67F8-C3FC4EA2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AF93D7-A828-CD19-A628-6ECEA314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6E80D7-8083-AB16-6DFD-8E3DF44C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30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BFC03-DE2C-B231-A875-95E9A28A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1098E6-001C-7D3F-C14F-104BCB945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C75C6A5-4A32-9FE3-189E-8D7055411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C50B615-2A1B-D20D-11C9-C3789F77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A1B12B-846A-227F-70A7-3919B074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E68D1E-B0F3-76C0-D5D1-C7799C2A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2B572D-080B-C7EC-5A53-37BBBEAC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149902-AA11-4CA3-A7E5-EF4C61EFD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64CE65-EAF0-7C58-EB39-6E0D4EE08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9218A25-3B0C-FF97-10BA-BFFBF50E5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9F8085-2B05-E9A2-9914-39005C597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D042CA3-8BDC-3812-3300-CFCF96F1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C58A0B-450D-7938-95E8-B4E9EC7A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6C8A8C9-0A2D-1F0F-35D5-EAD1A0FF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64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4822B-6C80-871E-A431-BF9BC78B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26F888C-DBF6-B3CE-F329-E3F50DAC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3836D0-6D2F-D105-0883-F0D60239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EE6B7F-FA94-FFEA-226B-B3068529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05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E658F2-C26E-E4D8-E028-3E459022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5C4CA5B-FD0F-9FF5-69F4-DA01618B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4171D99-F4A2-05D8-04A0-CF4649F7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13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5075B-8151-E09D-00E5-A22C7170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57D677-1896-DE31-2F81-299FE7F80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E10FFC-0086-0311-7E94-D78A6FFF7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6D18D7-559C-28C6-1FD1-EB23CDBE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27C78C-C911-24E3-8366-A1C5EF15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DB819A-A222-5238-E89E-F79B02254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1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49B58-C2BC-261C-A4EE-8B82F9B3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0B32E2-9E3F-D96C-8A9F-E1FEBCA1D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E67CE7D-B615-DEB9-7B52-F81C9C97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4A7D73-CA42-1F6E-39F2-15D59D6A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Elisa Composta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8CC2D6-C29F-07A1-AB6F-5B024DEA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F8EDCF-6608-B381-8E7D-46074897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98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CACD1DC-1773-6887-D038-F6EF4325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945C45-AE28-4896-BB34-33AFEA4B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BAB94A-C12C-854B-A4FB-954A64E8C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Elisa Composta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0DF52F-16D6-2238-F442-77F551294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Promoting quality diversity in soft robot co-design evolution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66BC49-DBB7-05A7-33DA-4949351A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47017-345E-4F5F-95BE-65A7E0C7BD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25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3.gif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10.gif"/><Relationship Id="rId4" Type="http://schemas.openxmlformats.org/officeDocument/2006/relationships/image" Target="../media/image14.gif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423ED4-AE33-163F-3D96-57706BBE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6874"/>
            <a:ext cx="9144000" cy="1508443"/>
          </a:xfrm>
        </p:spPr>
        <p:txBody>
          <a:bodyPr>
            <a:normAutofit/>
          </a:bodyPr>
          <a:lstStyle/>
          <a:p>
            <a:r>
              <a:rPr lang="en-US" sz="4000" b="0" i="0" u="none" strike="noStrike" baseline="0" dirty="0">
                <a:latin typeface="Avenir Next LT Pro" panose="020B0504020202020204" pitchFamily="34" charset="0"/>
              </a:rPr>
              <a:t>Promoting Quality Diversity</a:t>
            </a:r>
            <a:br>
              <a:rPr lang="en-US" sz="4000" b="0" i="0" u="none" strike="noStrike" baseline="0" dirty="0">
                <a:latin typeface="Avenir Next LT Pro" panose="020B0504020202020204" pitchFamily="34" charset="0"/>
              </a:rPr>
            </a:br>
            <a:r>
              <a:rPr lang="en-US" sz="4000" b="0" i="0" u="none" strike="noStrike" baseline="0" dirty="0">
                <a:latin typeface="Avenir Next LT Pro" panose="020B0504020202020204" pitchFamily="34" charset="0"/>
              </a:rPr>
              <a:t>in Soft </a:t>
            </a:r>
            <a:r>
              <a:rPr lang="it-IT" sz="4000" b="0" i="0" u="none" strike="noStrike" baseline="0" dirty="0">
                <a:latin typeface="Avenir Next LT Pro" panose="020B0504020202020204" pitchFamily="34" charset="0"/>
              </a:rPr>
              <a:t>Robot co-design </a:t>
            </a:r>
            <a:r>
              <a:rPr lang="it-IT" sz="4000" b="0" i="0" u="none" strike="noStrike" baseline="0" dirty="0" err="1">
                <a:latin typeface="Avenir Next LT Pro" panose="020B0504020202020204" pitchFamily="34" charset="0"/>
              </a:rPr>
              <a:t>evolution</a:t>
            </a:r>
            <a:endParaRPr lang="it-IT" sz="4000" dirty="0">
              <a:latin typeface="Avenir Next LT Pro" panose="020B050402020202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70D1E5-59BE-14AD-52DD-FA9CD4AD73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B47017-345E-4F5F-95BE-65A7E0C7BD46}" type="slidenum">
              <a:rPr lang="it-IT" smtClean="0"/>
              <a:t>1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4D2586-8F82-8B25-7A00-A4D127441ECC}"/>
              </a:ext>
            </a:extLst>
          </p:cNvPr>
          <p:cNvSpPr txBox="1"/>
          <p:nvPr/>
        </p:nvSpPr>
        <p:spPr>
          <a:xfrm flipH="1">
            <a:off x="707571" y="4787546"/>
            <a:ext cx="2743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Supervisore</a:t>
            </a:r>
          </a:p>
          <a:p>
            <a:pPr algn="ctr"/>
            <a:r>
              <a:rPr lang="it-IT" dirty="0">
                <a:latin typeface="Avenir Next LT Pro Light" panose="020B0304020202020204" pitchFamily="34" charset="0"/>
              </a:rPr>
              <a:t>Prof.  Giovanni Iacca</a:t>
            </a:r>
          </a:p>
          <a:p>
            <a:pPr algn="ctr"/>
            <a:endParaRPr lang="it-IT" sz="800" dirty="0">
              <a:latin typeface="Avenir Next LT Pro Light" panose="020B0304020202020204" pitchFamily="34" charset="0"/>
            </a:endParaRPr>
          </a:p>
          <a:p>
            <a:pPr algn="ctr"/>
            <a:r>
              <a:rPr lang="it-IT" dirty="0">
                <a:latin typeface="Avenir Next LT Pro Light" panose="020B0304020202020204" pitchFamily="34" charset="0"/>
              </a:rPr>
              <a:t>Co-supervisore</a:t>
            </a:r>
          </a:p>
          <a:p>
            <a:pPr algn="ctr"/>
            <a:r>
              <a:rPr lang="it-IT" dirty="0">
                <a:latin typeface="Avenir Next LT Pro Light" panose="020B0304020202020204" pitchFamily="34" charset="0"/>
              </a:rPr>
              <a:t>Dott. Andrea Ferigo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FABF9FB-2C19-EC2B-8C29-09E85F53F529}"/>
              </a:ext>
            </a:extLst>
          </p:cNvPr>
          <p:cNvSpPr txBox="1"/>
          <p:nvPr/>
        </p:nvSpPr>
        <p:spPr>
          <a:xfrm flipH="1">
            <a:off x="8610601" y="5336365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Laureanda</a:t>
            </a:r>
          </a:p>
          <a:p>
            <a:pPr algn="ctr"/>
            <a:r>
              <a:rPr lang="it-IT" dirty="0">
                <a:latin typeface="Avenir Next LT Pro Light" panose="020B0304020202020204" pitchFamily="34" charset="0"/>
              </a:rPr>
              <a:t>Elisa Composta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E41655-C765-88E2-B48D-A0815F98ECFA}"/>
              </a:ext>
            </a:extLst>
          </p:cNvPr>
          <p:cNvSpPr txBox="1"/>
          <p:nvPr/>
        </p:nvSpPr>
        <p:spPr>
          <a:xfrm>
            <a:off x="2079171" y="1659275"/>
            <a:ext cx="8033657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dirty="0">
                <a:latin typeface="Avenir Next LT Pro" panose="020B0504020202020204" pitchFamily="34" charset="0"/>
              </a:rPr>
              <a:t>Dipartimento di Ingegneria e Scienza dell’Informazione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latin typeface="Avenir Next LT Pro" panose="020B0504020202020204" pitchFamily="34" charset="0"/>
              </a:rPr>
              <a:t>Corso di Laurea in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latin typeface="Avenir Next LT Pro" panose="020B0504020202020204" pitchFamily="34" charset="0"/>
              </a:rPr>
              <a:t>Ingegneria Informatica, delle Comunicazioni ed Elettronica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3E59BC-E596-8164-E615-5BD72794A84B}"/>
              </a:ext>
            </a:extLst>
          </p:cNvPr>
          <p:cNvSpPr txBox="1"/>
          <p:nvPr/>
        </p:nvSpPr>
        <p:spPr>
          <a:xfrm flipH="1">
            <a:off x="4380489" y="6222937"/>
            <a:ext cx="34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venir Next LT Pro Light" panose="020B0304020202020204" pitchFamily="34" charset="0"/>
              </a:rPr>
              <a:t>Anno accademico 2021/2022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674D67C-D21C-62C5-B9A5-77C09AE16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0" y="265731"/>
            <a:ext cx="4657000" cy="1186737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02EDAB8-828F-7D9D-1D31-B76FB909911C}"/>
              </a:ext>
            </a:extLst>
          </p:cNvPr>
          <p:cNvCxnSpPr>
            <a:cxnSpLocks/>
          </p:cNvCxnSpPr>
          <p:nvPr/>
        </p:nvCxnSpPr>
        <p:spPr>
          <a:xfrm>
            <a:off x="11703140" y="0"/>
            <a:ext cx="0" cy="5635690"/>
          </a:xfrm>
          <a:prstGeom prst="line">
            <a:avLst/>
          </a:prstGeom>
          <a:ln w="2540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7F4374C-CF46-D648-E977-BF9BC9F206A1}"/>
              </a:ext>
            </a:extLst>
          </p:cNvPr>
          <p:cNvCxnSpPr>
            <a:cxnSpLocks/>
          </p:cNvCxnSpPr>
          <p:nvPr/>
        </p:nvCxnSpPr>
        <p:spPr>
          <a:xfrm flipV="1">
            <a:off x="504825" y="1296955"/>
            <a:ext cx="0" cy="5561045"/>
          </a:xfrm>
          <a:prstGeom prst="line">
            <a:avLst/>
          </a:prstGeom>
          <a:ln w="2540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F4DF3AB-90BD-65B1-5EC1-93B07839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25" y="3971575"/>
            <a:ext cx="2982000" cy="2520000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59248B-4A9E-360E-69DB-E43D7F55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61CE3-C776-FB3A-B82C-BAF6DED4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2B693D2-D755-8715-B1E7-2D79A2A8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5" y="3971575"/>
            <a:ext cx="2982000" cy="25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C463405-6AE6-9D5A-9142-6300EA108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DA2F9-2101-4575-88D9-1FFAE95E8F9D}"/>
              </a:ext>
            </a:extLst>
          </p:cNvPr>
          <p:cNvSpPr txBox="1"/>
          <p:nvPr/>
        </p:nvSpPr>
        <p:spPr>
          <a:xfrm flipH="1">
            <a:off x="1186283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MAP-</a:t>
            </a:r>
            <a:r>
              <a:rPr lang="it-IT" dirty="0" err="1">
                <a:latin typeface="Avenir Next LT Pro Light" panose="020B0304020202020204" pitchFamily="34" charset="0"/>
              </a:rPr>
              <a:t>Elites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24C209F-9466-46D1-3238-043EFBF7C3F6}"/>
              </a:ext>
            </a:extLst>
          </p:cNvPr>
          <p:cNvSpPr txBox="1"/>
          <p:nvPr/>
        </p:nvSpPr>
        <p:spPr>
          <a:xfrm flipH="1">
            <a:off x="4372767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GA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75F6167-E813-C1AE-F1D7-B2E01E3CF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25" y="1459558"/>
            <a:ext cx="2982000" cy="2520000"/>
          </a:xfrm>
          <a:prstGeom prst="rect">
            <a:avLst/>
          </a:prstGeom>
        </p:spPr>
      </p:pic>
      <p:pic>
        <p:nvPicPr>
          <p:cNvPr id="27" name="Immagine 26" descr="Immagine che contiene piazza&#10;&#10;Descrizione generata automaticamente">
            <a:extLst>
              <a:ext uri="{FF2B5EF4-FFF2-40B4-BE49-F238E27FC236}">
                <a16:creationId xmlns:a16="http://schemas.microsoft.com/office/drawing/2014/main" id="{739E70D0-923B-05CC-AC08-9E187AE0A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5" y="1459558"/>
            <a:ext cx="2982000" cy="252000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7B24AE5-B7F0-7A92-0C6C-B0626767CCD8}"/>
              </a:ext>
            </a:extLst>
          </p:cNvPr>
          <p:cNvSpPr txBox="1"/>
          <p:nvPr/>
        </p:nvSpPr>
        <p:spPr>
          <a:xfrm flipH="1">
            <a:off x="930877" y="1182594"/>
            <a:ext cx="193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MAP-</a:t>
            </a:r>
            <a:r>
              <a:rPr lang="it-IT" dirty="0" err="1">
                <a:latin typeface="Avenir Next LT Pro Light" panose="020B0304020202020204" pitchFamily="34" charset="0"/>
              </a:rPr>
              <a:t>Elites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960416F-3D8B-FA92-7217-8A215D79CACB}"/>
              </a:ext>
            </a:extLst>
          </p:cNvPr>
          <p:cNvSpPr txBox="1"/>
          <p:nvPr/>
        </p:nvSpPr>
        <p:spPr>
          <a:xfrm flipH="1">
            <a:off x="4121922" y="1182594"/>
            <a:ext cx="193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GA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2ADA82C6-4632-239E-F795-4675ADC01818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Walker - 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 corpo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D9A9C2B-82C3-60AB-5409-605E9B525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3715200"/>
            <a:ext cx="3840000" cy="28800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765198F-92A9-99EB-5DAD-BCD973726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10908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37953B-0366-E37D-D857-DB6C8AEA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32968E-1B6B-5A44-C9B0-FFDD441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059DE91-E25C-3772-212F-41A14E69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37" y="4036220"/>
            <a:ext cx="1260000" cy="1260000"/>
          </a:xfrm>
          <a:prstGeom prst="rect">
            <a:avLst/>
          </a:prstGeom>
        </p:spPr>
      </p:pic>
      <p:pic>
        <p:nvPicPr>
          <p:cNvPr id="23" name="Immagine 2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3BFBB30C-C601-F518-DEB8-912772600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1" y="4036220"/>
            <a:ext cx="1260000" cy="12600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BBC93CF-5D4E-E033-8B66-0F6D43791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04" y="4036220"/>
            <a:ext cx="1260000" cy="1260000"/>
          </a:xfrm>
          <a:prstGeom prst="rect">
            <a:avLst/>
          </a:prstGeom>
        </p:spPr>
      </p:pic>
      <p:pic>
        <p:nvPicPr>
          <p:cNvPr id="31" name="Immagine 30" descr="Immagine che contiene piazza&#10;&#10;Descrizione generata automaticamente">
            <a:extLst>
              <a:ext uri="{FF2B5EF4-FFF2-40B4-BE49-F238E27FC236}">
                <a16:creationId xmlns:a16="http://schemas.microsoft.com/office/drawing/2014/main" id="{922F30A5-FC1B-D4BC-7783-4F62181EB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87" y="4036220"/>
            <a:ext cx="1260000" cy="1260000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494DB451-C719-1E26-C1BB-EFCBE7504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63" y="4036220"/>
            <a:ext cx="1260000" cy="1260000"/>
          </a:xfrm>
          <a:prstGeom prst="rect">
            <a:avLst/>
          </a:prstGeom>
        </p:spPr>
      </p:pic>
      <p:pic>
        <p:nvPicPr>
          <p:cNvPr id="50" name="Immagine 49" descr="Immagine che contiene piazza&#10;&#10;Descrizione generata automaticamente">
            <a:extLst>
              <a:ext uri="{FF2B5EF4-FFF2-40B4-BE49-F238E27FC236}">
                <a16:creationId xmlns:a16="http://schemas.microsoft.com/office/drawing/2014/main" id="{8085A73D-366C-617C-5F9D-B50006532E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37" y="1820172"/>
            <a:ext cx="1260000" cy="126000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BE504A89-D13F-E257-8242-7BCE17955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21" y="1820172"/>
            <a:ext cx="1260000" cy="1260000"/>
          </a:xfrm>
          <a:prstGeom prst="rect">
            <a:avLst/>
          </a:prstGeom>
        </p:spPr>
      </p:pic>
      <p:pic>
        <p:nvPicPr>
          <p:cNvPr id="52" name="Immagine 5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276399B-00D5-B69E-BCD5-ED95D9483B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04" y="1820172"/>
            <a:ext cx="1260000" cy="1260000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AB925B3-F4FF-C7E0-CE2C-0A2D65468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87" y="1820172"/>
            <a:ext cx="1260000" cy="126000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A95A104C-CF44-C6EC-C1CC-D70A2A1948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63" y="1820172"/>
            <a:ext cx="1260000" cy="1260000"/>
          </a:xfrm>
          <a:prstGeom prst="rect">
            <a:avLst/>
          </a:prstGeom>
        </p:spPr>
      </p:pic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4A73EE48-9E44-A17D-1B25-ED1B5C818C86}"/>
              </a:ext>
            </a:extLst>
          </p:cNvPr>
          <p:cNvCxnSpPr>
            <a:cxnSpLocks/>
          </p:cNvCxnSpPr>
          <p:nvPr/>
        </p:nvCxnSpPr>
        <p:spPr>
          <a:xfrm>
            <a:off x="2367280" y="3429000"/>
            <a:ext cx="8788400" cy="0"/>
          </a:xfrm>
          <a:prstGeom prst="line">
            <a:avLst/>
          </a:prstGeom>
          <a:ln w="2540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B9B0430-ACE5-E0B2-B00C-E6044F76CD6E}"/>
              </a:ext>
            </a:extLst>
          </p:cNvPr>
          <p:cNvSpPr txBox="1"/>
          <p:nvPr/>
        </p:nvSpPr>
        <p:spPr>
          <a:xfrm>
            <a:off x="408078" y="2340117"/>
            <a:ext cx="1708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atin typeface="Avenir Next LT Pro Light" panose="020B0304020202020204" pitchFamily="34" charset="0"/>
              </a:rPr>
              <a:t>MAP-</a:t>
            </a:r>
            <a:r>
              <a:rPr lang="it-IT" sz="2000" dirty="0" err="1">
                <a:latin typeface="Avenir Next LT Pro Light" panose="020B0304020202020204" pitchFamily="34" charset="0"/>
              </a:rPr>
              <a:t>Elites</a:t>
            </a:r>
            <a:endParaRPr lang="it-IT" sz="2000" dirty="0">
              <a:latin typeface="Avenir Next LT Pro Light" panose="020B0304020202020204" pitchFamily="34" charset="0"/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619743BE-D237-7EC9-961F-BF069BAE7DFF}"/>
              </a:ext>
            </a:extLst>
          </p:cNvPr>
          <p:cNvSpPr txBox="1"/>
          <p:nvPr/>
        </p:nvSpPr>
        <p:spPr>
          <a:xfrm>
            <a:off x="408077" y="4556165"/>
            <a:ext cx="1708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dirty="0">
                <a:latin typeface="Avenir Next LT Pro Light" panose="020B0304020202020204" pitchFamily="34" charset="0"/>
              </a:rPr>
              <a:t>GA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2E2B7DED-95B5-D40D-709F-9E4E4E9C2C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250826"/>
            <a:ext cx="1016000" cy="1016000"/>
          </a:xfrm>
          <a:prstGeom prst="rect">
            <a:avLst/>
          </a:pr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35F1AC3-A9CA-64C6-D384-58CE636A488F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Walker - 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 corpo</a:t>
            </a:r>
          </a:p>
        </p:txBody>
      </p:sp>
    </p:spTree>
    <p:extLst>
      <p:ext uri="{BB962C8B-B14F-4D97-AF65-F5344CB8AC3E}">
        <p14:creationId xmlns:p14="http://schemas.microsoft.com/office/powerpoint/2010/main" val="287546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12</a:t>
            </a:fld>
            <a:endParaRPr lang="it-IT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C4D26AAE-7751-4097-24FF-9DDF574E1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26" y="2441743"/>
            <a:ext cx="2215200" cy="187200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12D92CD-2B3D-EB64-6925-1845AF562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15" y="2441743"/>
            <a:ext cx="2215200" cy="1872000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D7E8E8EE-5AE5-52F7-53A7-D3D5BE112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26" y="4482102"/>
            <a:ext cx="2215200" cy="1872000"/>
          </a:xfrm>
          <a:prstGeom prst="rect">
            <a:avLst/>
          </a:prstGeom>
        </p:spPr>
      </p:pic>
      <p:sp>
        <p:nvSpPr>
          <p:cNvPr id="61" name="Segnaposto piè di pagina 4">
            <a:extLst>
              <a:ext uri="{FF2B5EF4-FFF2-40B4-BE49-F238E27FC236}">
                <a16:creationId xmlns:a16="http://schemas.microsoft.com/office/drawing/2014/main" id="{A1EB407F-DD66-E573-04E2-FDCFD036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99480" cy="365125"/>
          </a:xfrm>
        </p:spPr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90" name="Titolo 1">
            <a:extLst>
              <a:ext uri="{FF2B5EF4-FFF2-40B4-BE49-F238E27FC236}">
                <a16:creationId xmlns:a16="http://schemas.microsoft.com/office/drawing/2014/main" id="{8C14D98D-AAEF-F3D9-7F55-43430676237A}"/>
              </a:ext>
            </a:extLst>
          </p:cNvPr>
          <p:cNvSpPr txBox="1">
            <a:spLocks/>
          </p:cNvSpPr>
          <p:nvPr/>
        </p:nvSpPr>
        <p:spPr>
          <a:xfrm>
            <a:off x="8285499" y="2766218"/>
            <a:ext cx="4257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Multitasking</a:t>
            </a:r>
            <a:endParaRPr lang="it-IT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C799F90D-15FA-B87D-3469-5CEFBBB28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86" y="398372"/>
            <a:ext cx="2215200" cy="1872000"/>
          </a:xfrm>
          <a:prstGeom prst="rect">
            <a:avLst/>
          </a:prstGeom>
        </p:spPr>
      </p:pic>
      <p:pic>
        <p:nvPicPr>
          <p:cNvPr id="102" name="Immagine 101">
            <a:extLst>
              <a:ext uri="{FF2B5EF4-FFF2-40B4-BE49-F238E27FC236}">
                <a16:creationId xmlns:a16="http://schemas.microsoft.com/office/drawing/2014/main" id="{6F5F91F3-8D5B-C514-850E-02A1B52A0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26" y="398372"/>
            <a:ext cx="2215200" cy="1872000"/>
          </a:xfrm>
          <a:prstGeom prst="rect">
            <a:avLst/>
          </a:prstGeom>
        </p:spPr>
      </p:pic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365D8C5E-F86D-07FD-9A37-C8D1B06CD1EA}"/>
              </a:ext>
            </a:extLst>
          </p:cNvPr>
          <p:cNvSpPr txBox="1"/>
          <p:nvPr/>
        </p:nvSpPr>
        <p:spPr>
          <a:xfrm>
            <a:off x="3597775" y="12437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pusher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3332A4C4-CD18-54B6-79CC-0FB32975F39C}"/>
              </a:ext>
            </a:extLst>
          </p:cNvPr>
          <p:cNvSpPr txBox="1"/>
          <p:nvPr/>
        </p:nvSpPr>
        <p:spPr>
          <a:xfrm>
            <a:off x="6015852" y="12437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carrier</a:t>
            </a:r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C1C1B844-0C0D-28FB-25AF-8B90D5702A36}"/>
              </a:ext>
            </a:extLst>
          </p:cNvPr>
          <p:cNvSpPr txBox="1"/>
          <p:nvPr/>
        </p:nvSpPr>
        <p:spPr>
          <a:xfrm>
            <a:off x="1155219" y="119484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venir Next LT Pro Light" panose="020B0304020202020204" pitchFamily="34" charset="0"/>
              </a:rPr>
              <a:t>walker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pic>
        <p:nvPicPr>
          <p:cNvPr id="124" name="Immagine 123">
            <a:extLst>
              <a:ext uri="{FF2B5EF4-FFF2-40B4-BE49-F238E27FC236}">
                <a16:creationId xmlns:a16="http://schemas.microsoft.com/office/drawing/2014/main" id="{21E67E68-103D-E7FD-5A9D-0E2D46B1D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4" y="2447474"/>
            <a:ext cx="2215200" cy="1872000"/>
          </a:xfrm>
          <a:prstGeom prst="rect">
            <a:avLst/>
          </a:prstGeom>
        </p:spPr>
      </p:pic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7FC38A14-196C-F527-8922-3481588937C9}"/>
              </a:ext>
            </a:extLst>
          </p:cNvPr>
          <p:cNvSpPr txBox="1"/>
          <p:nvPr/>
        </p:nvSpPr>
        <p:spPr>
          <a:xfrm rot="19396472">
            <a:off x="-268524" y="3291645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pusher</a:t>
            </a: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6B392AC0-88EF-B2F1-6FAE-502F60EF4AED}"/>
              </a:ext>
            </a:extLst>
          </p:cNvPr>
          <p:cNvSpPr txBox="1"/>
          <p:nvPr/>
        </p:nvSpPr>
        <p:spPr>
          <a:xfrm rot="19396472">
            <a:off x="-268525" y="5223623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carrier</a:t>
            </a:r>
          </a:p>
        </p:txBody>
      </p:sp>
      <p:pic>
        <p:nvPicPr>
          <p:cNvPr id="127" name="Immagine 126" descr="Immagine che contiene piazza&#10;&#10;Descrizione generata automaticamente">
            <a:extLst>
              <a:ext uri="{FF2B5EF4-FFF2-40B4-BE49-F238E27FC236}">
                <a16:creationId xmlns:a16="http://schemas.microsoft.com/office/drawing/2014/main" id="{5E841EAB-AA7B-AAC2-5914-FB0ED8A06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4" y="4472677"/>
            <a:ext cx="2215200" cy="1872000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E792D1F0-40B9-FA5E-5126-CB8DB6D88B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4" y="398372"/>
            <a:ext cx="2215200" cy="1872000"/>
          </a:xfrm>
          <a:prstGeom prst="rect">
            <a:avLst/>
          </a:prstGeom>
        </p:spPr>
      </p:pic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4ADA5C11-EEC9-6C4D-269D-8A07DF06CCFF}"/>
              </a:ext>
            </a:extLst>
          </p:cNvPr>
          <p:cNvSpPr txBox="1"/>
          <p:nvPr/>
        </p:nvSpPr>
        <p:spPr>
          <a:xfrm rot="19396472">
            <a:off x="-268524" y="1098080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venir Next LT Pro Light" panose="020B0304020202020204" pitchFamily="34" charset="0"/>
              </a:rPr>
              <a:t>walker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pic>
        <p:nvPicPr>
          <p:cNvPr id="130" name="Immagine 129">
            <a:extLst>
              <a:ext uri="{FF2B5EF4-FFF2-40B4-BE49-F238E27FC236}">
                <a16:creationId xmlns:a16="http://schemas.microsoft.com/office/drawing/2014/main" id="{87D2DE51-2F28-F417-6980-DCD746F985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15" y="4472395"/>
            <a:ext cx="2215200" cy="1872000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6C7F00C2-81BF-9C7E-0044-8CE20264C9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13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F645041-3A8A-17DC-70FC-D15BAF91B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22" name="Immagine 2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BA2EE397-8584-7AAA-B11A-BE5D77FEC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60" y="1980000"/>
            <a:ext cx="4260000" cy="360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042DAE4-40BC-1E33-6A16-5D82F501C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00" y="1980000"/>
            <a:ext cx="4260000" cy="360000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7E85CD6-A9EB-108F-548F-7D43715D5AF9}"/>
              </a:ext>
            </a:extLst>
          </p:cNvPr>
          <p:cNvSpPr txBox="1"/>
          <p:nvPr/>
        </p:nvSpPr>
        <p:spPr>
          <a:xfrm>
            <a:off x="1795795" y="1750171"/>
            <a:ext cx="28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senza ri-ottimizzazione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097E459-068E-040C-F532-BD682912E25A}"/>
              </a:ext>
            </a:extLst>
          </p:cNvPr>
          <p:cNvSpPr txBox="1"/>
          <p:nvPr/>
        </p:nvSpPr>
        <p:spPr>
          <a:xfrm>
            <a:off x="7200891" y="1750171"/>
            <a:ext cx="28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con ri-ottimizzazione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687A4370-E096-BF78-597E-8E8864805F92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Multitasking - pusher</a:t>
            </a:r>
          </a:p>
        </p:txBody>
      </p:sp>
    </p:spTree>
    <p:extLst>
      <p:ext uri="{BB962C8B-B14F-4D97-AF65-F5344CB8AC3E}">
        <p14:creationId xmlns:p14="http://schemas.microsoft.com/office/powerpoint/2010/main" val="13134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D9EA7C-15EB-4BDD-FA5D-1E6B74B0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CBB993-B02A-39F0-50A6-85578CEC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0EC928D-BE1D-0610-2229-49FA74D46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3" b="10649"/>
          <a:stretch/>
        </p:blipFill>
        <p:spPr>
          <a:xfrm>
            <a:off x="3166782" y="4169244"/>
            <a:ext cx="5357458" cy="209409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176E48-E39F-20B7-2865-311650A43502}"/>
              </a:ext>
            </a:extLst>
          </p:cNvPr>
          <p:cNvSpPr txBox="1"/>
          <p:nvPr/>
        </p:nvSpPr>
        <p:spPr>
          <a:xfrm>
            <a:off x="3166781" y="3878460"/>
            <a:ext cx="3203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con ri-ottimizzazione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7F3AEC-B4C7-0D64-E428-14EA775B3FA8}"/>
              </a:ext>
            </a:extLst>
          </p:cNvPr>
          <p:cNvSpPr txBox="1"/>
          <p:nvPr/>
        </p:nvSpPr>
        <p:spPr>
          <a:xfrm>
            <a:off x="8926138" y="5485681"/>
            <a:ext cx="216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 Light" panose="020B0304020202020204" pitchFamily="34" charset="0"/>
              </a:rPr>
              <a:t>Reward</a:t>
            </a:r>
            <a:r>
              <a:rPr lang="it-IT" dirty="0">
                <a:latin typeface="Avenir Next LT Pro Light" panose="020B0304020202020204" pitchFamily="34" charset="0"/>
              </a:rPr>
              <a:t>:</a:t>
            </a:r>
          </a:p>
          <a:p>
            <a:r>
              <a:rPr lang="it-IT" dirty="0">
                <a:latin typeface="Avenir Next LT Pro Light" panose="020B0304020202020204" pitchFamily="34" charset="0"/>
              </a:rPr>
              <a:t>0.58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B571795-4C6F-9396-E60A-21A533A66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250826"/>
            <a:ext cx="1016000" cy="101600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62831BCB-79EB-96D9-69CE-80D80D21CCEF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Multitasking - pusher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E639F0-952C-C6FB-8353-9B92A8F687DE}"/>
              </a:ext>
            </a:extLst>
          </p:cNvPr>
          <p:cNvSpPr txBox="1"/>
          <p:nvPr/>
        </p:nvSpPr>
        <p:spPr>
          <a:xfrm>
            <a:off x="8926138" y="2959074"/>
            <a:ext cx="216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venir Next LT Pro Light" panose="020B0304020202020204" pitchFamily="34" charset="0"/>
              </a:rPr>
              <a:t>Reward</a:t>
            </a:r>
            <a:r>
              <a:rPr lang="it-IT" dirty="0">
                <a:latin typeface="Avenir Next LT Pro Light" panose="020B0304020202020204" pitchFamily="34" charset="0"/>
              </a:rPr>
              <a:t>:</a:t>
            </a:r>
          </a:p>
          <a:p>
            <a:r>
              <a:rPr lang="it-IT" dirty="0">
                <a:latin typeface="Avenir Next LT Pro Light" panose="020B0304020202020204" pitchFamily="34" charset="0"/>
              </a:rPr>
              <a:t>2.09</a:t>
            </a:r>
          </a:p>
        </p:txBody>
      </p:sp>
      <p:pic>
        <p:nvPicPr>
          <p:cNvPr id="20" name="Immagine 19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68A143A-DC29-4C19-30D2-F1E52E1364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12171"/>
          <a:stretch/>
        </p:blipFill>
        <p:spPr>
          <a:xfrm>
            <a:off x="3166782" y="1685599"/>
            <a:ext cx="5357458" cy="211760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E147C71-5F4A-D53F-B8F9-9AD595A1C927}"/>
              </a:ext>
            </a:extLst>
          </p:cNvPr>
          <p:cNvSpPr txBox="1"/>
          <p:nvPr/>
        </p:nvSpPr>
        <p:spPr>
          <a:xfrm>
            <a:off x="3166781" y="1319192"/>
            <a:ext cx="380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senza ri-ottimizzazione</a:t>
            </a:r>
          </a:p>
        </p:txBody>
      </p:sp>
    </p:spTree>
    <p:extLst>
      <p:ext uri="{BB962C8B-B14F-4D97-AF65-F5344CB8AC3E}">
        <p14:creationId xmlns:p14="http://schemas.microsoft.com/office/powerpoint/2010/main" val="15440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09FC69-B6F6-77CA-9858-C2FD57AE0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95" y="4391976"/>
            <a:ext cx="5044438" cy="1964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Applicazioni future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applicazioni mediche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migliore interazione</a:t>
            </a:r>
          </a:p>
          <a:p>
            <a:endParaRPr lang="it-IT" sz="2400" dirty="0">
              <a:latin typeface="Avenir Next LT Pro Light" panose="020B030402020202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88C337-F7B8-3B63-21B5-DF20E0BA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CC09C17-3F4B-06F3-3157-91D0944E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15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FF5B63A-3E89-A54D-22A2-80DC87F1D67F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4067834-0EA9-21E6-FBF1-00241E0EFFF5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65A5E55-776C-3589-4853-BA680E6E0483}"/>
              </a:ext>
            </a:extLst>
          </p:cNvPr>
          <p:cNvSpPr txBox="1">
            <a:spLocks/>
          </p:cNvSpPr>
          <p:nvPr/>
        </p:nvSpPr>
        <p:spPr>
          <a:xfrm>
            <a:off x="1600200" y="1616550"/>
            <a:ext cx="4495799" cy="2587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Considerazioni finali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ottimizzazione:</a:t>
            </a:r>
          </a:p>
          <a:p>
            <a:pPr lvl="1"/>
            <a:r>
              <a:rPr lang="it-IT" sz="2000" dirty="0">
                <a:latin typeface="Avenir Next LT Pro Light" panose="020B0304020202020204" pitchFamily="34" charset="0"/>
              </a:rPr>
              <a:t>corpo</a:t>
            </a:r>
          </a:p>
          <a:p>
            <a:pPr lvl="1"/>
            <a:r>
              <a:rPr lang="it-IT" sz="2000" dirty="0">
                <a:latin typeface="Avenir Next LT Pro Light" panose="020B0304020202020204" pitchFamily="34" charset="0"/>
              </a:rPr>
              <a:t>controller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multitask</a:t>
            </a:r>
          </a:p>
          <a:p>
            <a:pPr lvl="1"/>
            <a:r>
              <a:rPr lang="it-IT" sz="2000" dirty="0">
                <a:latin typeface="Avenir Next LT Pro Light" panose="020B0304020202020204" pitchFamily="34" charset="0"/>
              </a:rPr>
              <a:t>senza </a:t>
            </a:r>
            <a:r>
              <a:rPr lang="it-IT" sz="2000" dirty="0" err="1">
                <a:latin typeface="Avenir Next LT Pro Light" panose="020B0304020202020204" pitchFamily="34" charset="0"/>
              </a:rPr>
              <a:t>ri</a:t>
            </a:r>
            <a:r>
              <a:rPr lang="it-IT" sz="2000" dirty="0">
                <a:latin typeface="Avenir Next LT Pro Light" panose="020B0304020202020204" pitchFamily="34" charset="0"/>
              </a:rPr>
              <a:t>-ottimizzazione controller</a:t>
            </a:r>
          </a:p>
          <a:p>
            <a:pPr lvl="1"/>
            <a:r>
              <a:rPr lang="it-IT" sz="2000" dirty="0">
                <a:latin typeface="Avenir Next LT Pro Light" panose="020B0304020202020204" pitchFamily="34" charset="0"/>
              </a:rPr>
              <a:t>con </a:t>
            </a:r>
            <a:r>
              <a:rPr lang="it-IT" sz="2000" dirty="0" err="1">
                <a:latin typeface="Avenir Next LT Pro Light" panose="020B0304020202020204" pitchFamily="34" charset="0"/>
              </a:rPr>
              <a:t>ri</a:t>
            </a:r>
            <a:r>
              <a:rPr lang="it-IT" sz="2000" dirty="0">
                <a:latin typeface="Avenir Next LT Pro Light" panose="020B0304020202020204" pitchFamily="34" charset="0"/>
              </a:rPr>
              <a:t>-ottimizzazione controller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9D045882-776F-FBA8-0EFB-021832076705}"/>
              </a:ext>
            </a:extLst>
          </p:cNvPr>
          <p:cNvSpPr txBox="1">
            <a:spLocks/>
          </p:cNvSpPr>
          <p:nvPr/>
        </p:nvSpPr>
        <p:spPr>
          <a:xfrm>
            <a:off x="1600201" y="4391977"/>
            <a:ext cx="4495798" cy="1776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Spunti di miglioramento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venir Next LT Pro Light" panose="020B0304020202020204" pitchFamily="34" charset="0"/>
              </a:rPr>
              <a:t>altre features</a:t>
            </a:r>
          </a:p>
          <a:p>
            <a:pPr marL="342900" indent="-342900"/>
            <a:r>
              <a:rPr lang="it-IT" sz="2400" dirty="0">
                <a:latin typeface="Avenir Next LT Pro Light" panose="020B0304020202020204" pitchFamily="34" charset="0"/>
              </a:rPr>
              <a:t>task più complessi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FF3CB66-E347-D0A9-A9AC-5313944132E7}"/>
              </a:ext>
            </a:extLst>
          </p:cNvPr>
          <p:cNvSpPr txBox="1">
            <a:spLocks/>
          </p:cNvSpPr>
          <p:nvPr/>
        </p:nvSpPr>
        <p:spPr>
          <a:xfrm>
            <a:off x="7132320" y="1616550"/>
            <a:ext cx="5044438" cy="196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Caratteristiche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flessibilità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simili a sistemi biologici</a:t>
            </a:r>
          </a:p>
          <a:p>
            <a:endParaRPr lang="it-IT" sz="2000" dirty="0">
              <a:latin typeface="Avenir Next LT Pro Light" panose="020B03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C9BEA9B-21E8-C1F6-075B-924265934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250826"/>
            <a:ext cx="1016000" cy="1016000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C75588AD-EFDE-4115-D66A-1B7041D59227}"/>
              </a:ext>
            </a:extLst>
          </p:cNvPr>
          <p:cNvSpPr txBox="1">
            <a:spLocks/>
          </p:cNvSpPr>
          <p:nvPr/>
        </p:nvSpPr>
        <p:spPr>
          <a:xfrm>
            <a:off x="838200" y="309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Conclusioni</a:t>
            </a:r>
            <a:endParaRPr lang="it-IT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88C337-F7B8-3B63-21B5-DF20E0BA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CC09C17-3F4B-06F3-3157-91D0944E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16</a:t>
            </a:fld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2606193-EFF3-E623-F2BA-1898B734B9E0}"/>
              </a:ext>
            </a:extLst>
          </p:cNvPr>
          <p:cNvCxnSpPr>
            <a:cxnSpLocks/>
          </p:cNvCxnSpPr>
          <p:nvPr/>
        </p:nvCxnSpPr>
        <p:spPr>
          <a:xfrm>
            <a:off x="11703140" y="0"/>
            <a:ext cx="0" cy="5635690"/>
          </a:xfrm>
          <a:prstGeom prst="line">
            <a:avLst/>
          </a:prstGeom>
          <a:ln w="2540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0859937-3D1A-5286-46D8-3F8CFE98FED1}"/>
              </a:ext>
            </a:extLst>
          </p:cNvPr>
          <p:cNvCxnSpPr>
            <a:cxnSpLocks/>
          </p:cNvCxnSpPr>
          <p:nvPr/>
        </p:nvCxnSpPr>
        <p:spPr>
          <a:xfrm flipV="1">
            <a:off x="504825" y="1296955"/>
            <a:ext cx="0" cy="5561045"/>
          </a:xfrm>
          <a:prstGeom prst="line">
            <a:avLst/>
          </a:prstGeom>
          <a:ln w="2540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A38794-1A71-535C-F99F-9AC4E50D614D}"/>
              </a:ext>
            </a:extLst>
          </p:cNvPr>
          <p:cNvSpPr txBox="1"/>
          <p:nvPr/>
        </p:nvSpPr>
        <p:spPr>
          <a:xfrm>
            <a:off x="2865120" y="3013501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venir Next LT Pro Light" panose="020B030402020202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414460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506EB-FBE8-2DCD-C63A-11D1B0E6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365125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Co-ottimizzazione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037447-E683-8D36-4463-927074366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211" y="1804987"/>
            <a:ext cx="5209457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Ottimizzazione corpo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Algoritmi Evolutivi</a:t>
            </a:r>
          </a:p>
          <a:p>
            <a:pPr marL="0" indent="0">
              <a:buNone/>
            </a:pPr>
            <a:endParaRPr lang="it-IT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Ottimizzazione controller</a:t>
            </a:r>
          </a:p>
          <a:p>
            <a:r>
              <a:rPr lang="it-IT" sz="2400" dirty="0" err="1">
                <a:latin typeface="Avenir Next LT Pro Light" panose="020B0304020202020204" pitchFamily="34" charset="0"/>
              </a:rPr>
              <a:t>Reinforcement</a:t>
            </a:r>
            <a:r>
              <a:rPr lang="it-IT" sz="2400" dirty="0">
                <a:latin typeface="Avenir Next LT Pro Light" panose="020B0304020202020204" pitchFamily="34" charset="0"/>
              </a:rPr>
              <a:t> Learning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durante simulazioni task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valutazione </a:t>
            </a:r>
            <a:r>
              <a:rPr lang="it-IT" sz="2400" b="1" dirty="0" err="1">
                <a:latin typeface="Avenir Next LT Pro Light" panose="020B0304020202020204" pitchFamily="34" charset="0"/>
              </a:rPr>
              <a:t>reward</a:t>
            </a:r>
            <a:endParaRPr lang="it-IT" sz="24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it-IT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17</a:t>
            </a:fld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9C6658C-EFC8-440D-E5CF-AE9FFE6639C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CAA157-9A6D-A38D-DFB5-806BE1166688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F3780EC0-9533-7C95-9406-DC3AD49F8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0DE231-0384-D2B2-E1F1-1BF4B0DB72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53" y="1401420"/>
            <a:ext cx="3326956" cy="38925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FE4B45D-2EBA-56C9-CC91-7CC7DD234A3C}"/>
              </a:ext>
            </a:extLst>
          </p:cNvPr>
          <p:cNvSpPr txBox="1"/>
          <p:nvPr/>
        </p:nvSpPr>
        <p:spPr>
          <a:xfrm>
            <a:off x="10414000" y="4986615"/>
            <a:ext cx="68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latin typeface="Avenir Next LT Pro Light" panose="020B0304020202020204" pitchFamily="34" charset="0"/>
              </a:rPr>
              <a:t>[1]</a:t>
            </a:r>
          </a:p>
        </p:txBody>
      </p:sp>
      <p:sp>
        <p:nvSpPr>
          <p:cNvPr id="16" name="Segnaposto contenuto 5">
            <a:extLst>
              <a:ext uri="{FF2B5EF4-FFF2-40B4-BE49-F238E27FC236}">
                <a16:creationId xmlns:a16="http://schemas.microsoft.com/office/drawing/2014/main" id="{829C2F73-41FF-C4A2-56F9-1561BCC54F88}"/>
              </a:ext>
            </a:extLst>
          </p:cNvPr>
          <p:cNvSpPr txBox="1">
            <a:spLocks/>
          </p:cNvSpPr>
          <p:nvPr/>
        </p:nvSpPr>
        <p:spPr>
          <a:xfrm>
            <a:off x="1036319" y="5933282"/>
            <a:ext cx="9377679" cy="3970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[1]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Jagdeep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Bhatia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Holly Jackson,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Yunsheng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Tian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Jie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Xu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and Wojciech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Matusik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.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Evolution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gym: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 large-scale benchmark for evolving soft robots.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Advances in Neural Information Processing </a:t>
            </a:r>
            <a:r>
              <a:rPr lang="it-IT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Systems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34, 2021</a:t>
            </a:r>
          </a:p>
        </p:txBody>
      </p:sp>
    </p:spTree>
    <p:extLst>
      <p:ext uri="{BB962C8B-B14F-4D97-AF65-F5344CB8AC3E}">
        <p14:creationId xmlns:p14="http://schemas.microsoft.com/office/powerpoint/2010/main" val="33621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magine 46">
            <a:extLst>
              <a:ext uri="{FF2B5EF4-FFF2-40B4-BE49-F238E27FC236}">
                <a16:creationId xmlns:a16="http://schemas.microsoft.com/office/drawing/2014/main" id="{130DDE8C-D891-E206-2D3A-5ACBF66CE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3" b="11620"/>
          <a:stretch/>
        </p:blipFill>
        <p:spPr>
          <a:xfrm>
            <a:off x="1092073" y="2524015"/>
            <a:ext cx="3890864" cy="16510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7D17C727-C0E3-F8A6-4C01-941CE66B6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2" b="8355"/>
          <a:stretch/>
        </p:blipFill>
        <p:spPr>
          <a:xfrm>
            <a:off x="1068600" y="4488156"/>
            <a:ext cx="3890863" cy="17373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FD506EB-FBE8-2DCD-C63A-11D1B0E6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076" y="149211"/>
            <a:ext cx="2406003" cy="1325563"/>
          </a:xfrm>
        </p:spPr>
        <p:txBody>
          <a:bodyPr/>
          <a:lstStyle/>
          <a:p>
            <a:pPr algn="r"/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Task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18</a:t>
            </a:fld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9C6658C-EFC8-440D-E5CF-AE9FFE6639C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CAA157-9A6D-A38D-DFB5-806BE1166688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E4A504-3B0F-AECC-9ADC-C3D9DA1B269E}"/>
              </a:ext>
            </a:extLst>
          </p:cNvPr>
          <p:cNvSpPr txBox="1"/>
          <p:nvPr/>
        </p:nvSpPr>
        <p:spPr>
          <a:xfrm flipH="1">
            <a:off x="5359284" y="2199169"/>
            <a:ext cx="230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Pusher</a:t>
            </a:r>
            <a:endParaRPr lang="it-IT" sz="2000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40347E9-A008-D399-E601-4AD2E065FB18}"/>
              </a:ext>
            </a:extLst>
          </p:cNvPr>
          <p:cNvSpPr txBox="1"/>
          <p:nvPr/>
        </p:nvSpPr>
        <p:spPr>
          <a:xfrm flipH="1">
            <a:off x="5359284" y="4267855"/>
            <a:ext cx="230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Carrier</a:t>
            </a:r>
            <a:endParaRPr lang="it-IT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DFEC4DD-07C3-86D3-CA84-31F2F9BA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74F08F-916E-0CF9-E05C-B0DD25A6C5EE}"/>
              </a:ext>
            </a:extLst>
          </p:cNvPr>
          <p:cNvSpPr txBox="1"/>
          <p:nvPr/>
        </p:nvSpPr>
        <p:spPr>
          <a:xfrm>
            <a:off x="5638800" y="290576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EA656BB-AFB6-E606-AF45-D8C66D66463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470784" y="5454150"/>
            <a:ext cx="3391932" cy="979748"/>
          </a:xfrm>
          <a:prstGeom prst="rect">
            <a:avLst/>
          </a:prstGeom>
        </p:spPr>
      </p:pic>
      <p:pic>
        <p:nvPicPr>
          <p:cNvPr id="22" name="Immagine 21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22CEDC48-E1CE-B965-BDF8-08D1A25CEEE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89" y="5108880"/>
            <a:ext cx="3239051" cy="4323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C50A5B8-49C5-2A59-50D9-C148D4BEE13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35" y="3097531"/>
            <a:ext cx="3424077" cy="38680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1F8DD68-A44C-522A-DD8F-72C78241D5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09" y="3538747"/>
            <a:ext cx="2382635" cy="39891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EA0B0327-9EE1-C98F-F430-9FCEB63B7E6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3" b="8588"/>
          <a:stretch/>
        </p:blipFill>
        <p:spPr>
          <a:xfrm>
            <a:off x="1068599" y="579907"/>
            <a:ext cx="3890864" cy="1706881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CBF87CD4-23C3-93BC-199F-831056F95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37" y="4720627"/>
            <a:ext cx="1810630" cy="333843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F093BFC-B712-C44D-162F-C522B0F82AEC}"/>
              </a:ext>
            </a:extLst>
          </p:cNvPr>
          <p:cNvSpPr txBox="1"/>
          <p:nvPr/>
        </p:nvSpPr>
        <p:spPr>
          <a:xfrm flipH="1">
            <a:off x="5371785" y="639227"/>
            <a:ext cx="230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Walker</a:t>
            </a:r>
            <a:endParaRPr lang="it-IT" sz="2000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42" name="Immagine 41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081203D7-8467-E048-8E3A-EE82F8E1E9F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89" y="1117749"/>
            <a:ext cx="1240726" cy="46166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4C84010D-A5EC-ECF1-3AD2-81989136034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82" y="2688044"/>
            <a:ext cx="1918586" cy="3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B19C14E-FEDB-D255-50DA-726AB7614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0" b="10130"/>
          <a:stretch/>
        </p:blipFill>
        <p:spPr>
          <a:xfrm>
            <a:off x="1125223" y="403659"/>
            <a:ext cx="4594856" cy="1860916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D97618B-2E17-F86C-BD00-B6800C261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3C97F2-60BA-BFE3-687F-E71DFE1E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19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0B13198-0A0F-0A76-141A-7EE2E5FBE33B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C704462-56CE-8B5A-2960-77F6D92333EF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9F537BA-3FB8-40C5-B850-61A1B025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A16C98-ADC8-7E7D-E2E6-BDF2AD653C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7" b="12775"/>
          <a:stretch/>
        </p:blipFill>
        <p:spPr>
          <a:xfrm>
            <a:off x="1125223" y="4590083"/>
            <a:ext cx="4594856" cy="176626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29B2348-47BD-A9BB-F53E-FAAEF9F9C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17039"/>
          <a:stretch/>
        </p:blipFill>
        <p:spPr>
          <a:xfrm>
            <a:off x="1125227" y="2600992"/>
            <a:ext cx="4594852" cy="165601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149D9DB-CD4F-39BD-226E-CF41DDFF3D6D}"/>
              </a:ext>
            </a:extLst>
          </p:cNvPr>
          <p:cNvSpPr txBox="1"/>
          <p:nvPr/>
        </p:nvSpPr>
        <p:spPr>
          <a:xfrm>
            <a:off x="5765800" y="1524685"/>
            <a:ext cx="218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Walker</a:t>
            </a:r>
            <a:endParaRPr lang="it-IT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  <a:p>
            <a:r>
              <a:rPr lang="it-IT" dirty="0" err="1">
                <a:latin typeface="Avenir Next LT Pro Light" panose="020B0304020202020204" pitchFamily="34" charset="0"/>
              </a:rPr>
              <a:t>Reward</a:t>
            </a:r>
            <a:r>
              <a:rPr lang="it-IT" dirty="0">
                <a:latin typeface="Avenir Next LT Pro Light" panose="020B0304020202020204" pitchFamily="34" charset="0"/>
              </a:rPr>
              <a:t>: -0.34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6B0941-049C-F92C-FB35-708213BE952E}"/>
              </a:ext>
            </a:extLst>
          </p:cNvPr>
          <p:cNvSpPr txBox="1"/>
          <p:nvPr/>
        </p:nvSpPr>
        <p:spPr>
          <a:xfrm>
            <a:off x="5750559" y="3615969"/>
            <a:ext cx="218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Pusher</a:t>
            </a:r>
            <a:endParaRPr lang="it-IT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  <a:p>
            <a:r>
              <a:rPr lang="it-IT" dirty="0" err="1">
                <a:latin typeface="Avenir Next LT Pro Light" panose="020B0304020202020204" pitchFamily="34" charset="0"/>
              </a:rPr>
              <a:t>Reward</a:t>
            </a:r>
            <a:r>
              <a:rPr lang="it-IT" dirty="0">
                <a:latin typeface="Avenir Next LT Pro Light" panose="020B0304020202020204" pitchFamily="34" charset="0"/>
              </a:rPr>
              <a:t>: -0.57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5F299E-BEF1-BB4D-FFF0-296687C22A20}"/>
              </a:ext>
            </a:extLst>
          </p:cNvPr>
          <p:cNvSpPr txBox="1"/>
          <p:nvPr/>
        </p:nvSpPr>
        <p:spPr>
          <a:xfrm>
            <a:off x="5765800" y="5639290"/>
            <a:ext cx="218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Carrier</a:t>
            </a:r>
            <a:endParaRPr lang="it-IT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  <a:p>
            <a:r>
              <a:rPr lang="it-IT" dirty="0" err="1">
                <a:latin typeface="Avenir Next LT Pro Light" panose="020B0304020202020204" pitchFamily="34" charset="0"/>
              </a:rPr>
              <a:t>Reward</a:t>
            </a:r>
            <a:r>
              <a:rPr lang="it-IT" dirty="0">
                <a:latin typeface="Avenir Next LT Pro Light" panose="020B0304020202020204" pitchFamily="34" charset="0"/>
              </a:rPr>
              <a:t>: -1.52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367A8D62-E15D-2EB8-B145-92A5C376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125" y="2600992"/>
            <a:ext cx="2406003" cy="1325563"/>
          </a:xfrm>
        </p:spPr>
        <p:txBody>
          <a:bodyPr/>
          <a:lstStyle/>
          <a:p>
            <a:pPr algn="r"/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Task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4F2E94AE-28BB-A613-8157-8BC26A046289}"/>
              </a:ext>
            </a:extLst>
          </p:cNvPr>
          <p:cNvSpPr txBox="1">
            <a:spLocks/>
          </p:cNvSpPr>
          <p:nvPr/>
        </p:nvSpPr>
        <p:spPr>
          <a:xfrm>
            <a:off x="8270243" y="3518035"/>
            <a:ext cx="3016885" cy="47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dirty="0" err="1">
                <a:solidFill>
                  <a:srgbClr val="6DAFD6"/>
                </a:solidFill>
                <a:latin typeface="Avenir Next LT Pro Light" panose="020B0304020202020204" pitchFamily="34" charset="0"/>
              </a:rPr>
              <a:t>Reward</a:t>
            </a:r>
            <a:r>
              <a:rPr lang="it-IT" sz="2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 negativo</a:t>
            </a:r>
          </a:p>
        </p:txBody>
      </p:sp>
    </p:spTree>
    <p:extLst>
      <p:ext uri="{BB962C8B-B14F-4D97-AF65-F5344CB8AC3E}">
        <p14:creationId xmlns:p14="http://schemas.microsoft.com/office/powerpoint/2010/main" val="14527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56C0A-18DB-EC19-4A45-EA6C66196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804" y="1451228"/>
            <a:ext cx="4821196" cy="1738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>
                <a:solidFill>
                  <a:srgbClr val="FC8E3D"/>
                </a:solidFill>
                <a:effectLst/>
                <a:latin typeface="Avenir Next LT Pro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 robot</a:t>
            </a:r>
          </a:p>
          <a:p>
            <a:r>
              <a:rPr lang="it-IT" sz="2400" dirty="0">
                <a:effectLst/>
                <a:latin typeface="Avenir Next LT Pro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 flessibile</a:t>
            </a:r>
          </a:p>
          <a:p>
            <a:r>
              <a:rPr lang="it-IT" sz="2400" dirty="0">
                <a:latin typeface="Avenir Next LT Pro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adattabilità</a:t>
            </a:r>
            <a:endParaRPr lang="it-IT" sz="2400" dirty="0">
              <a:effectLst/>
              <a:latin typeface="Avenir Next LT Pro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24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migliore interazione con l’uomo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4DE0C3-5D30-07CD-5194-2DEDEF84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8D8DBA9-F988-52E2-D293-EB98637B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2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674E49-2C4E-C795-E3B7-396ED47352A3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6EB4FF5-0F8E-FE05-9185-8916CFB2E81C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D804FB2-C895-F341-0ACE-5D9FCE1AF496}"/>
              </a:ext>
            </a:extLst>
          </p:cNvPr>
          <p:cNvSpPr txBox="1">
            <a:spLocks/>
          </p:cNvSpPr>
          <p:nvPr/>
        </p:nvSpPr>
        <p:spPr>
          <a:xfrm>
            <a:off x="6837680" y="1451228"/>
            <a:ext cx="5450837" cy="2153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FC8E3D"/>
                </a:solidFill>
                <a:latin typeface="Avenir Next LT Pro Light" panose="020B0304020202020204" pitchFamily="34" charset="0"/>
                <a:cs typeface="Times New Roman" panose="02020603050405020304" pitchFamily="18" charset="0"/>
              </a:rPr>
              <a:t>Difficoltà</a:t>
            </a:r>
          </a:p>
          <a:p>
            <a:r>
              <a:rPr lang="it-IT" sz="24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corpi flessibili e ben performanti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it-IT" sz="2400" dirty="0">
                <a:latin typeface="Avenir Next LT Pro Light" panose="020B03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co-ottimizzazione</a:t>
            </a:r>
          </a:p>
          <a:p>
            <a:pPr lvl="1"/>
            <a:r>
              <a:rPr lang="it-IT" sz="20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Algoritmi Evolutivi</a:t>
            </a:r>
          </a:p>
          <a:p>
            <a:pPr lvl="1"/>
            <a:r>
              <a:rPr lang="it-IT" sz="2000" dirty="0" err="1">
                <a:latin typeface="Avenir Next LT Pro Light" panose="020B0304020202020204" pitchFamily="34" charset="0"/>
                <a:cs typeface="Times New Roman" panose="02020603050405020304" pitchFamily="18" charset="0"/>
              </a:rPr>
              <a:t>Reinforcement</a:t>
            </a:r>
            <a:r>
              <a:rPr lang="it-IT" sz="20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E7772C2-BB9D-4FA0-3667-A9D54EFC357A}"/>
              </a:ext>
            </a:extLst>
          </p:cNvPr>
          <p:cNvSpPr txBox="1">
            <a:spLocks/>
          </p:cNvSpPr>
          <p:nvPr/>
        </p:nvSpPr>
        <p:spPr>
          <a:xfrm>
            <a:off x="1272543" y="3991085"/>
            <a:ext cx="4251958" cy="13255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rgbClr val="FC8E3D"/>
                </a:solidFill>
                <a:latin typeface="Avenir Next LT Pro Light" panose="020B0304020202020204" pitchFamily="34" charset="0"/>
                <a:cs typeface="Times New Roman" panose="02020603050405020304" pitchFamily="18" charset="0"/>
              </a:rPr>
              <a:t>Recenti studi</a:t>
            </a:r>
          </a:p>
          <a:p>
            <a:r>
              <a:rPr lang="it-IT" sz="2400" dirty="0" err="1">
                <a:latin typeface="Avenir Next LT Pro Light" panose="020B0304020202020204" pitchFamily="34" charset="0"/>
                <a:cs typeface="Times New Roman" panose="02020603050405020304" pitchFamily="18" charset="0"/>
              </a:rPr>
              <a:t>Evolution</a:t>
            </a:r>
            <a:r>
              <a:rPr lang="it-IT" sz="24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 Gym </a:t>
            </a:r>
            <a:r>
              <a:rPr lang="it-IT" sz="1600" b="1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[1]</a:t>
            </a:r>
            <a:endParaRPr lang="it-IT" sz="2400" b="1" dirty="0">
              <a:latin typeface="Avenir Next LT Pro Light" panose="020B03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20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    (MIT CSAIL)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83BC74D-8E88-738D-BA0F-3C2EC09C1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42D0BC6C-1972-6A73-A9FF-E797A9B51707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515600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Background</a:t>
            </a:r>
            <a:endParaRPr lang="it-IT" sz="2000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2" name="Segnaposto contenuto 5">
            <a:extLst>
              <a:ext uri="{FF2B5EF4-FFF2-40B4-BE49-F238E27FC236}">
                <a16:creationId xmlns:a16="http://schemas.microsoft.com/office/drawing/2014/main" id="{37EE4535-C564-748A-7E6A-B5C430007DD0}"/>
              </a:ext>
            </a:extLst>
          </p:cNvPr>
          <p:cNvSpPr txBox="1">
            <a:spLocks/>
          </p:cNvSpPr>
          <p:nvPr/>
        </p:nvSpPr>
        <p:spPr>
          <a:xfrm>
            <a:off x="1272543" y="5703427"/>
            <a:ext cx="9611357" cy="3970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[1]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Jagdeep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Bhatia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Holly Jackson,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Yunsheng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Tian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Jie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Xu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and Wojciech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Matusik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.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Evolution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gym: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 large-scale benchmark for evolving soft robots.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Advances in Neural Information Processing </a:t>
            </a:r>
            <a:r>
              <a:rPr lang="it-IT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Systems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34, 2021</a:t>
            </a:r>
          </a:p>
        </p:txBody>
      </p:sp>
    </p:spTree>
    <p:extLst>
      <p:ext uri="{BB962C8B-B14F-4D97-AF65-F5344CB8AC3E}">
        <p14:creationId xmlns:p14="http://schemas.microsoft.com/office/powerpoint/2010/main" val="38291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1F2EA-1342-70C3-4B07-83565C60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Simulazioni – rappresentazione corpo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9284B4-8114-EDE1-E0EE-EE1A5107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9A25E1-3745-6945-5FA4-2DE38DC3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20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9A7985E-9D48-DB8A-C8D3-ADC0C24A941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79B6654-4F16-D775-7EA0-EEA9598236E5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1C262836-0B6A-7578-76BD-ED248172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10D89B-3AA8-9A2D-C5F1-CA9E5C074B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03" y="1804987"/>
            <a:ext cx="8406594" cy="18890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913BD3-DFF9-E2DD-D42D-97EA119A2D84}"/>
              </a:ext>
            </a:extLst>
          </p:cNvPr>
          <p:cNvSpPr txBox="1"/>
          <p:nvPr/>
        </p:nvSpPr>
        <p:spPr>
          <a:xfrm>
            <a:off x="1892703" y="3891369"/>
            <a:ext cx="298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8B64F"/>
                </a:solidFill>
                <a:latin typeface="Avenir Next LT Pro Light" panose="020B0304020202020204" pitchFamily="34" charset="0"/>
              </a:rPr>
              <a:t>Definizione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corpo: matrice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connessioni: lista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DEA538-20A8-0E28-81FB-213771956896}"/>
              </a:ext>
            </a:extLst>
          </p:cNvPr>
          <p:cNvSpPr txBox="1"/>
          <p:nvPr/>
        </p:nvSpPr>
        <p:spPr>
          <a:xfrm>
            <a:off x="4879735" y="3891369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massa puntiforme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molle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26B0F-8C0F-41A2-067F-BBAB3447D7BE}"/>
              </a:ext>
            </a:extLst>
          </p:cNvPr>
          <p:cNvSpPr txBox="1"/>
          <p:nvPr/>
        </p:nvSpPr>
        <p:spPr>
          <a:xfrm>
            <a:off x="7429895" y="3891369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Rappresentazione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voxel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265CDE-0ECE-7A9A-C609-D7AEC9475C60}"/>
              </a:ext>
            </a:extLst>
          </p:cNvPr>
          <p:cNvSpPr txBox="1"/>
          <p:nvPr/>
        </p:nvSpPr>
        <p:spPr>
          <a:xfrm>
            <a:off x="10299297" y="3324672"/>
            <a:ext cx="680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latin typeface="Avenir Next LT Pro Light" panose="020B0304020202020204" pitchFamily="34" charset="0"/>
              </a:rPr>
              <a:t>[1]</a:t>
            </a:r>
          </a:p>
        </p:txBody>
      </p:sp>
      <p:sp>
        <p:nvSpPr>
          <p:cNvPr id="16" name="Segnaposto contenuto 5">
            <a:extLst>
              <a:ext uri="{FF2B5EF4-FFF2-40B4-BE49-F238E27FC236}">
                <a16:creationId xmlns:a16="http://schemas.microsoft.com/office/drawing/2014/main" id="{14152129-BD63-3A2C-0871-2E5772CA7882}"/>
              </a:ext>
            </a:extLst>
          </p:cNvPr>
          <p:cNvSpPr txBox="1">
            <a:spLocks/>
          </p:cNvSpPr>
          <p:nvPr/>
        </p:nvSpPr>
        <p:spPr>
          <a:xfrm>
            <a:off x="1036319" y="5933282"/>
            <a:ext cx="9377679" cy="3970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[1]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Jagdeep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Bhatia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Holly Jackson,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Yunsheng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Tian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Jie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Xu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and Wojciech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Matusik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. </a:t>
            </a:r>
            <a:r>
              <a:rPr lang="it-IT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Evolution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 gym: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 large-scale benchmark for evolving soft robots. </a:t>
            </a: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Advances in Neural Information Processing </a:t>
            </a:r>
            <a:r>
              <a:rPr lang="it-IT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Systems</a:t>
            </a:r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 Light" panose="020B0304020202020204" pitchFamily="34" charset="0"/>
              </a:rPr>
              <a:t>, 34, 2021</a:t>
            </a:r>
          </a:p>
        </p:txBody>
      </p:sp>
    </p:spTree>
    <p:extLst>
      <p:ext uri="{BB962C8B-B14F-4D97-AF65-F5344CB8AC3E}">
        <p14:creationId xmlns:p14="http://schemas.microsoft.com/office/powerpoint/2010/main" val="311033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506EB-FBE8-2DCD-C63A-11D1B0E6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Dettagli implementativi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21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610F3E0-45C2-180E-772E-D3B8DB99CC49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CDA5B53-7E32-B6A0-EB98-BB72A3B2C25D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F2F9D581-5A3F-EBA0-54FD-53487A9E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250826"/>
            <a:ext cx="1016000" cy="1016000"/>
          </a:xfrm>
          <a:prstGeom prst="rect">
            <a:avLst/>
          </a:prstGeom>
        </p:spPr>
      </p:pic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9CBF0220-4BD7-44E8-FF58-E08764CE6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465686"/>
              </p:ext>
            </p:extLst>
          </p:nvPr>
        </p:nvGraphicFramePr>
        <p:xfrm>
          <a:off x="1038859" y="2267681"/>
          <a:ext cx="4323078" cy="1700276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161539">
                  <a:extLst>
                    <a:ext uri="{9D8B030D-6E8A-4147-A177-3AD203B41FA5}">
                      <a16:colId xmlns:a16="http://schemas.microsoft.com/office/drawing/2014/main" val="2871283298"/>
                    </a:ext>
                  </a:extLst>
                </a:gridCol>
                <a:gridCol w="2161539">
                  <a:extLst>
                    <a:ext uri="{9D8B030D-6E8A-4147-A177-3AD203B41FA5}">
                      <a16:colId xmlns:a16="http://schemas.microsoft.com/office/drawing/2014/main" val="474066136"/>
                    </a:ext>
                  </a:extLst>
                </a:gridCol>
              </a:tblGrid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Generazione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500 individui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14008"/>
                  </a:ext>
                </a:extLst>
              </a:tr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Generazione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1500 individui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551523"/>
                  </a:ext>
                </a:extLst>
              </a:tr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Dimensione mappa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10x10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83124"/>
                  </a:ext>
                </a:extLst>
              </a:tr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Dimensione 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39909"/>
                  </a:ext>
                </a:extLst>
              </a:tr>
            </a:tbl>
          </a:graphicData>
        </a:graphic>
      </p:graphicFrame>
      <p:graphicFrame>
        <p:nvGraphicFramePr>
          <p:cNvPr id="13" name="Tabella 9">
            <a:extLst>
              <a:ext uri="{FF2B5EF4-FFF2-40B4-BE49-F238E27FC236}">
                <a16:creationId xmlns:a16="http://schemas.microsoft.com/office/drawing/2014/main" id="{E6E7F7EF-694C-042D-C73C-E547723E6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908436"/>
              </p:ext>
            </p:extLst>
          </p:nvPr>
        </p:nvGraphicFramePr>
        <p:xfrm>
          <a:off x="6830063" y="2271048"/>
          <a:ext cx="4323078" cy="1275207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161539">
                  <a:extLst>
                    <a:ext uri="{9D8B030D-6E8A-4147-A177-3AD203B41FA5}">
                      <a16:colId xmlns:a16="http://schemas.microsoft.com/office/drawing/2014/main" val="2871283298"/>
                    </a:ext>
                  </a:extLst>
                </a:gridCol>
                <a:gridCol w="2161539">
                  <a:extLst>
                    <a:ext uri="{9D8B030D-6E8A-4147-A177-3AD203B41FA5}">
                      <a16:colId xmlns:a16="http://schemas.microsoft.com/office/drawing/2014/main" val="474066136"/>
                    </a:ext>
                  </a:extLst>
                </a:gridCol>
              </a:tblGrid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Popolazione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 individui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614008"/>
                  </a:ext>
                </a:extLst>
              </a:tr>
              <a:tr h="425069">
                <a:tc>
                  <a:txBody>
                    <a:bodyPr/>
                    <a:lstStyle/>
                    <a:p>
                      <a:r>
                        <a:rPr lang="it-IT" dirty="0"/>
                        <a:t>Massimo valutazioni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39909"/>
                  </a:ext>
                </a:extLst>
              </a:tr>
              <a:tr h="425069">
                <a:tc>
                  <a:txBody>
                    <a:bodyPr/>
                    <a:lstStyle/>
                    <a:p>
                      <a:r>
                        <a:rPr lang="it-IT" dirty="0" err="1"/>
                        <a:t>Survivors</a:t>
                      </a:r>
                      <a:r>
                        <a:rPr lang="it-IT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91212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6DAD83-A0B2-760D-B311-80C85FDA53E8}"/>
              </a:ext>
            </a:extLst>
          </p:cNvPr>
          <p:cNvSpPr txBox="1"/>
          <p:nvPr/>
        </p:nvSpPr>
        <p:spPr>
          <a:xfrm>
            <a:off x="1178560" y="1690688"/>
            <a:ext cx="202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MAP-</a:t>
            </a:r>
            <a:r>
              <a:rPr lang="it-IT" sz="2400" dirty="0" err="1">
                <a:solidFill>
                  <a:srgbClr val="FC8E3D"/>
                </a:solidFill>
                <a:latin typeface="Avenir Next LT Pro Light" panose="020B0304020202020204" pitchFamily="34" charset="0"/>
              </a:rPr>
              <a:t>Elites</a:t>
            </a:r>
            <a:endParaRPr lang="it-IT" sz="2400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0532709-8CE1-D022-D354-D4710DB8C646}"/>
              </a:ext>
            </a:extLst>
          </p:cNvPr>
          <p:cNvSpPr txBox="1"/>
          <p:nvPr/>
        </p:nvSpPr>
        <p:spPr>
          <a:xfrm>
            <a:off x="6837680" y="1690688"/>
            <a:ext cx="202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GA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C8DFDE-7FAC-F92F-D223-CAB85D51043B}"/>
              </a:ext>
            </a:extLst>
          </p:cNvPr>
          <p:cNvSpPr txBox="1"/>
          <p:nvPr/>
        </p:nvSpPr>
        <p:spPr>
          <a:xfrm>
            <a:off x="5290762" y="4610100"/>
            <a:ext cx="355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i="1" dirty="0">
                <a:latin typeface="Avenir Next LT Pro Light" panose="020B0304020202020204" pitchFamily="34" charset="0"/>
              </a:rPr>
              <a:t>a</a:t>
            </a:r>
            <a:r>
              <a:rPr lang="it-IT" dirty="0">
                <a:latin typeface="Avenir Next LT Pro Light" panose="020B0304020202020204" pitchFamily="34" charset="0"/>
              </a:rPr>
              <a:t>: numero attuatori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i="1" dirty="0">
                <a:latin typeface="Avenir Next LT Pro Light" panose="020B0304020202020204" pitchFamily="34" charset="0"/>
              </a:rPr>
              <a:t>n</a:t>
            </a:r>
            <a:r>
              <a:rPr lang="it-IT" dirty="0">
                <a:latin typeface="Avenir Next LT Pro Light" panose="020B0304020202020204" pitchFamily="34" charset="0"/>
              </a:rPr>
              <a:t>: numero voxel non vuoti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i="1" dirty="0">
                <a:latin typeface="Avenir Next LT Pro Light" panose="020B0304020202020204" pitchFamily="34" charset="0"/>
              </a:rPr>
              <a:t>e</a:t>
            </a:r>
            <a:r>
              <a:rPr lang="it-IT" dirty="0">
                <a:latin typeface="Avenir Next LT Pro Light" panose="020B0304020202020204" pitchFamily="34" charset="0"/>
              </a:rPr>
              <a:t>: numero voxel vuoti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i="1" dirty="0">
                <a:latin typeface="Avenir Next LT Pro Light" panose="020B0304020202020204" pitchFamily="34" charset="0"/>
              </a:rPr>
              <a:t>s</a:t>
            </a:r>
            <a:r>
              <a:rPr lang="it-IT" dirty="0">
                <a:latin typeface="Avenir Next LT Pro Light" panose="020B0304020202020204" pitchFamily="34" charset="0"/>
              </a:rPr>
              <a:t>: massimo numero di voxel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4BB9A8-F9A4-E300-E982-C20A36086A58}"/>
              </a:ext>
            </a:extLst>
          </p:cNvPr>
          <p:cNvSpPr txBox="1"/>
          <p:nvPr/>
        </p:nvSpPr>
        <p:spPr>
          <a:xfrm>
            <a:off x="1082036" y="4501515"/>
            <a:ext cx="18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venir Next LT Pro Light" panose="020B0304020202020204" pitchFamily="34" charset="0"/>
              </a:rPr>
              <a:t>Actuation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A8A2B8A-79D2-7F2D-5CFA-9E632B81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036" y="5025412"/>
            <a:ext cx="1874520" cy="74125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5D3B84C-B48D-BDA9-EB7D-46308F5CB4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8341" y="5005092"/>
            <a:ext cx="1287838" cy="74125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C8358A5-50EC-6FC2-9530-3D41ABBB43FF}"/>
              </a:ext>
            </a:extLst>
          </p:cNvPr>
          <p:cNvSpPr txBox="1"/>
          <p:nvPr/>
        </p:nvSpPr>
        <p:spPr>
          <a:xfrm>
            <a:off x="3175000" y="4501515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Avenir Next LT Pro Light" panose="020B0304020202020204" pitchFamily="34" charset="0"/>
              </a:rPr>
              <a:t>Emptiness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6ED1E31-82F1-825D-1A5F-00FE15432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4" r="36838"/>
          <a:stretch/>
        </p:blipFill>
        <p:spPr>
          <a:xfrm>
            <a:off x="1088501" y="3339851"/>
            <a:ext cx="2152303" cy="223012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3</a:t>
            </a:fld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8A01965-8FAA-9A0B-5582-0F81AA0853E1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CF723EE-4978-AD62-64E2-C4630D542E7E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106B77DC-F485-AEEA-3160-63B768CB9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4" y="3967057"/>
            <a:ext cx="457323" cy="457323"/>
          </a:xfrm>
          <a:prstGeom prst="rect">
            <a:avLst/>
          </a:prstGeom>
        </p:spPr>
      </p:pic>
      <p:pic>
        <p:nvPicPr>
          <p:cNvPr id="18" name="Immagine 17" descr="Immagine che contiene piazza&#10;&#10;Descrizione generata automaticamente">
            <a:extLst>
              <a:ext uri="{FF2B5EF4-FFF2-40B4-BE49-F238E27FC236}">
                <a16:creationId xmlns:a16="http://schemas.microsoft.com/office/drawing/2014/main" id="{B0839B93-BB0F-9528-89C2-5042BC3C6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3" y="4533975"/>
            <a:ext cx="457323" cy="45732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C276FA9-D98D-C3A2-2C45-CA7273AF6DFF}"/>
              </a:ext>
            </a:extLst>
          </p:cNvPr>
          <p:cNvSpPr txBox="1"/>
          <p:nvPr/>
        </p:nvSpPr>
        <p:spPr>
          <a:xfrm flipH="1">
            <a:off x="4061313" y="5182561"/>
            <a:ext cx="110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rigido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B627E98-F33F-10F4-4578-3E7E366685ED}"/>
              </a:ext>
            </a:extLst>
          </p:cNvPr>
          <p:cNvSpPr txBox="1"/>
          <p:nvPr/>
        </p:nvSpPr>
        <p:spPr>
          <a:xfrm flipH="1">
            <a:off x="4051345" y="3452118"/>
            <a:ext cx="266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attuatore orizzontale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7F1711D-49CD-16D6-94F3-A34E52EA54C6}"/>
              </a:ext>
            </a:extLst>
          </p:cNvPr>
          <p:cNvSpPr txBox="1"/>
          <p:nvPr/>
        </p:nvSpPr>
        <p:spPr>
          <a:xfrm flipH="1">
            <a:off x="4055047" y="4592458"/>
            <a:ext cx="1727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deformabile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C29EBB4-110D-FB83-47B7-C8A41CE1020B}"/>
              </a:ext>
            </a:extLst>
          </p:cNvPr>
          <p:cNvSpPr txBox="1"/>
          <p:nvPr/>
        </p:nvSpPr>
        <p:spPr>
          <a:xfrm flipH="1">
            <a:off x="4061313" y="4018273"/>
            <a:ext cx="266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attuatore verticale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76C7D02-9DDA-7D97-2A90-199F417B9FC4}"/>
              </a:ext>
            </a:extLst>
          </p:cNvPr>
          <p:cNvSpPr txBox="1"/>
          <p:nvPr/>
        </p:nvSpPr>
        <p:spPr>
          <a:xfrm>
            <a:off x="1655493" y="1994089"/>
            <a:ext cx="1474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Corpo</a:t>
            </a:r>
            <a:endParaRPr lang="it-IT" sz="2400" dirty="0">
              <a:solidFill>
                <a:srgbClr val="FC8E3D"/>
              </a:solidFill>
              <a:latin typeface="Avenir Next LT Pro Light" panose="020B03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Avenir Next LT Pro Light" panose="020B0304020202020204" pitchFamily="34" charset="0"/>
              </a:rPr>
              <a:t>voxel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CCC8DCA-398E-A2D5-2358-A3752BA25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5" y="3400139"/>
            <a:ext cx="457323" cy="45732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96697DC-2D86-0452-DCB6-7D85F1E01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22" y="5098701"/>
            <a:ext cx="457323" cy="45732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7507BB7-0106-740D-C494-802A6A1A1556}"/>
              </a:ext>
            </a:extLst>
          </p:cNvPr>
          <p:cNvSpPr/>
          <p:nvPr/>
        </p:nvSpPr>
        <p:spPr>
          <a:xfrm>
            <a:off x="8468135" y="3615020"/>
            <a:ext cx="1739347" cy="158314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3600" dirty="0">
                <a:ln>
                  <a:solidFill>
                    <a:schemeClr val="accent6"/>
                  </a:solidFill>
                </a:ln>
                <a:solidFill>
                  <a:schemeClr val="accent6"/>
                </a:solidFill>
              </a:rPr>
              <a:t>NN</a:t>
            </a:r>
            <a:endParaRPr lang="it-IT" dirty="0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C6A7120-41C8-D6AE-C701-6DB863C34C6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324531" y="4406592"/>
            <a:ext cx="1143604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49CCF8-00DF-B9B0-6337-D408A9559ADF}"/>
              </a:ext>
            </a:extLst>
          </p:cNvPr>
          <p:cNvSpPr txBox="1"/>
          <p:nvPr/>
        </p:nvSpPr>
        <p:spPr>
          <a:xfrm>
            <a:off x="7487109" y="4055161"/>
            <a:ext cx="139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127464-85D4-47F2-70A1-25D06073AA4D}"/>
              </a:ext>
            </a:extLst>
          </p:cNvPr>
          <p:cNvSpPr txBox="1"/>
          <p:nvPr/>
        </p:nvSpPr>
        <p:spPr>
          <a:xfrm flipH="1">
            <a:off x="10315381" y="4033662"/>
            <a:ext cx="113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azione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F65C10A-9471-AC00-74C8-75280CFAC17D}"/>
              </a:ext>
            </a:extLst>
          </p:cNvPr>
          <p:cNvSpPr txBox="1"/>
          <p:nvPr/>
        </p:nvSpPr>
        <p:spPr>
          <a:xfrm>
            <a:off x="8182846" y="1994089"/>
            <a:ext cx="35043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Controller</a:t>
            </a:r>
            <a:endParaRPr lang="it-IT" sz="2400" dirty="0"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Avenir Next LT Pro Light" panose="020B0304020202020204" pitchFamily="34" charset="0"/>
              </a:rPr>
              <a:t>rete neurale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8FD56E8-90AC-9699-2BAF-E897034FFE36}"/>
              </a:ext>
            </a:extLst>
          </p:cNvPr>
          <p:cNvCxnSpPr>
            <a:cxnSpLocks/>
          </p:cNvCxnSpPr>
          <p:nvPr/>
        </p:nvCxnSpPr>
        <p:spPr>
          <a:xfrm>
            <a:off x="10207482" y="4383527"/>
            <a:ext cx="1143604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FFB18EFA-64EC-9F6A-60CE-6D543F16E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31" name="Titolo 1">
            <a:extLst>
              <a:ext uri="{FF2B5EF4-FFF2-40B4-BE49-F238E27FC236}">
                <a16:creationId xmlns:a16="http://schemas.microsoft.com/office/drawing/2014/main" id="{C699A63C-15C6-66E5-CF11-E3C072CD073D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515600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Soft Robot</a:t>
            </a:r>
            <a:endParaRPr lang="it-IT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506EB-FBE8-2DCD-C63A-11D1B0E6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6"/>
            <a:ext cx="10515600" cy="1077749"/>
          </a:xfrm>
        </p:spPr>
        <p:txBody>
          <a:bodyPr/>
          <a:lstStyle/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4</a:t>
            </a:fld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9C6658C-EFC8-440D-E5CF-AE9FFE6639C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CAA157-9A6D-A38D-DFB5-806BE1166688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E10AC5EF-A941-A3F5-6137-08FE6A5DF3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4629"/>
          <a:stretch/>
        </p:blipFill>
        <p:spPr>
          <a:xfrm>
            <a:off x="1104264" y="4654261"/>
            <a:ext cx="4329289" cy="180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AA8EC-7D47-A062-E4D5-AB83B3C4F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F15DEF-4DC4-ECCB-0422-9B4EC4CC3BB5}"/>
              </a:ext>
            </a:extLst>
          </p:cNvPr>
          <p:cNvSpPr txBox="1"/>
          <p:nvPr/>
        </p:nvSpPr>
        <p:spPr>
          <a:xfrm>
            <a:off x="6799230" y="1328575"/>
            <a:ext cx="4657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Controller</a:t>
            </a:r>
          </a:p>
          <a:p>
            <a:r>
              <a:rPr lang="it-IT" sz="2400" dirty="0" err="1">
                <a:latin typeface="Avenir Next LT Pro Light" panose="020B0304020202020204" pitchFamily="34" charset="0"/>
              </a:rPr>
              <a:t>Reinforcement</a:t>
            </a:r>
            <a:r>
              <a:rPr lang="it-IT" sz="2400" dirty="0">
                <a:latin typeface="Avenir Next LT Pro Light" panose="020B0304020202020204" pitchFamily="34" charset="0"/>
              </a:rPr>
              <a:t>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PPO</a:t>
            </a:r>
            <a:endParaRPr lang="it-IT" sz="2800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66E1A3-2339-FE1A-79D9-4676F67445B4}"/>
              </a:ext>
            </a:extLst>
          </p:cNvPr>
          <p:cNvSpPr txBox="1"/>
          <p:nvPr/>
        </p:nvSpPr>
        <p:spPr>
          <a:xfrm>
            <a:off x="1322028" y="1328575"/>
            <a:ext cx="46570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Corpo</a:t>
            </a:r>
          </a:p>
          <a:p>
            <a:r>
              <a:rPr lang="it-IT" sz="2400" dirty="0">
                <a:latin typeface="Avenir Next LT Pro Light" panose="020B0304020202020204" pitchFamily="34" charset="0"/>
              </a:rPr>
              <a:t>Algoritmi Evolutivi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Algoritmo Genetico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nir Next LT Pro Light" panose="020B0304020202020204" pitchFamily="34" charset="0"/>
              </a:rPr>
              <a:t>MAP-</a:t>
            </a:r>
            <a:r>
              <a:rPr lang="it-IT" dirty="0" err="1">
                <a:latin typeface="Avenir Next LT Pro Light" panose="020B0304020202020204" pitchFamily="34" charset="0"/>
              </a:rPr>
              <a:t>Elites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6F5B6E3-8EF6-0088-FC99-66C40D88B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4629"/>
          <a:stretch/>
        </p:blipFill>
        <p:spPr>
          <a:xfrm>
            <a:off x="6521259" y="4654261"/>
            <a:ext cx="4329289" cy="18000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0855780-9D52-9314-5855-864606AC1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4629"/>
          <a:stretch/>
        </p:blipFill>
        <p:spPr>
          <a:xfrm>
            <a:off x="6521259" y="2769748"/>
            <a:ext cx="4329289" cy="180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E5A477D-D829-1EB4-6770-25FD03906C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6" b="14629"/>
          <a:stretch/>
        </p:blipFill>
        <p:spPr>
          <a:xfrm>
            <a:off x="1104264" y="2789820"/>
            <a:ext cx="432928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506EB-FBE8-2DCD-C63A-11D1B0E6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6"/>
            <a:ext cx="10515600" cy="1077749"/>
          </a:xfrm>
        </p:spPr>
        <p:txBody>
          <a:bodyPr/>
          <a:lstStyle/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MAP-</a:t>
            </a:r>
            <a:r>
              <a:rPr lang="it-IT" sz="4800" dirty="0" err="1">
                <a:solidFill>
                  <a:srgbClr val="6DAFD6"/>
                </a:solidFill>
                <a:latin typeface="Avenir Next LT Pro Light" panose="020B0304020202020204" pitchFamily="34" charset="0"/>
              </a:rPr>
              <a:t>Elites</a:t>
            </a:r>
            <a:endParaRPr lang="it-IT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5</a:t>
            </a:fld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9C6658C-EFC8-440D-E5CF-AE9FFE6639C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CAA157-9A6D-A38D-DFB5-806BE1166688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7AA8EC-7D47-A062-E4D5-AB83B3C4F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15" name="Immagine 1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45B22E8B-01AF-3205-C712-0EDD6D8A9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52" y="1789323"/>
            <a:ext cx="4859096" cy="4106278"/>
          </a:xfrm>
          <a:prstGeom prst="rect">
            <a:avLst/>
          </a:prstGeom>
        </p:spPr>
      </p:pic>
      <p:sp>
        <p:nvSpPr>
          <p:cNvPr id="18" name="CasellaDiTesto 11">
            <a:extLst>
              <a:ext uri="{FF2B5EF4-FFF2-40B4-BE49-F238E27FC236}">
                <a16:creationId xmlns:a16="http://schemas.microsoft.com/office/drawing/2014/main" id="{BBC0381A-680E-F178-581C-3F050833AEC3}"/>
              </a:ext>
            </a:extLst>
          </p:cNvPr>
          <p:cNvSpPr txBox="1"/>
          <p:nvPr/>
        </p:nvSpPr>
        <p:spPr>
          <a:xfrm>
            <a:off x="1245764" y="1949636"/>
            <a:ext cx="24206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Avenir Next LT Pro Light" panose="020B0304020202020204" pitchFamily="34" charset="0"/>
              </a:rPr>
              <a:t>Actuation</a:t>
            </a:r>
            <a:endParaRPr lang="it-IT" sz="2400" dirty="0"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Avenir Next LT Pro Light" panose="020B0304020202020204" pitchFamily="34" charset="0"/>
              </a:rPr>
              <a:t>Emptiness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7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B22FF-30F7-A58B-17E8-FA8C4A0A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6</a:t>
            </a:fld>
            <a:endParaRPr lang="it-IT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B9C6658C-EFC8-440D-E5CF-AE9FFE6639C2}"/>
              </a:ext>
            </a:extLst>
          </p:cNvPr>
          <p:cNvCxnSpPr>
            <a:cxnSpLocks/>
          </p:cNvCxnSpPr>
          <p:nvPr/>
        </p:nvCxnSpPr>
        <p:spPr>
          <a:xfrm>
            <a:off x="685245" y="0"/>
            <a:ext cx="0" cy="4559238"/>
          </a:xfrm>
          <a:prstGeom prst="line">
            <a:avLst/>
          </a:prstGeom>
          <a:ln w="44450" cap="rnd" cmpd="sng">
            <a:solidFill>
              <a:srgbClr val="FC8E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EACAA157-9A6D-A38D-DFB5-806BE1166688}"/>
              </a:ext>
            </a:extLst>
          </p:cNvPr>
          <p:cNvCxnSpPr>
            <a:cxnSpLocks/>
          </p:cNvCxnSpPr>
          <p:nvPr/>
        </p:nvCxnSpPr>
        <p:spPr>
          <a:xfrm flipV="1">
            <a:off x="504825" y="2362200"/>
            <a:ext cx="0" cy="4495800"/>
          </a:xfrm>
          <a:prstGeom prst="line">
            <a:avLst/>
          </a:prstGeom>
          <a:ln w="44450" cap="rnd">
            <a:solidFill>
              <a:srgbClr val="6DAFD6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3DFEC4DD-07C3-86D3-CA84-31F2F9BA1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74F08F-916E-0CF9-E05C-B0DD25A6C5EE}"/>
              </a:ext>
            </a:extLst>
          </p:cNvPr>
          <p:cNvSpPr txBox="1"/>
          <p:nvPr/>
        </p:nvSpPr>
        <p:spPr>
          <a:xfrm>
            <a:off x="7183120" y="3183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A0B0327-9EE1-C98F-F430-9FCEB63B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3" b="8588"/>
          <a:stretch/>
        </p:blipFill>
        <p:spPr>
          <a:xfrm>
            <a:off x="1238164" y="1155066"/>
            <a:ext cx="3890864" cy="1706881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F093BFC-B712-C44D-162F-C522B0F82AEC}"/>
              </a:ext>
            </a:extLst>
          </p:cNvPr>
          <p:cNvSpPr txBox="1"/>
          <p:nvPr/>
        </p:nvSpPr>
        <p:spPr>
          <a:xfrm flipH="1">
            <a:off x="5535855" y="1473204"/>
            <a:ext cx="2305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Walker</a:t>
            </a:r>
          </a:p>
          <a:p>
            <a:r>
              <a:rPr lang="it-IT" sz="2000" dirty="0">
                <a:latin typeface="Avenir Next LT Pro Light" panose="020B0304020202020204" pitchFamily="34" charset="0"/>
              </a:rPr>
              <a:t>Premio: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Posizione robot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BCCF381-2548-3B66-0658-41BD3FDBF40C}"/>
              </a:ext>
            </a:extLst>
          </p:cNvPr>
          <p:cNvSpPr txBox="1"/>
          <p:nvPr/>
        </p:nvSpPr>
        <p:spPr>
          <a:xfrm flipH="1">
            <a:off x="8285311" y="3539272"/>
            <a:ext cx="2860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Penalità: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Distanza box-robot</a:t>
            </a: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0B5CD531-51B4-CC76-5799-C4FBCEA02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3" b="11620"/>
          <a:stretch/>
        </p:blipFill>
        <p:spPr>
          <a:xfrm>
            <a:off x="1238164" y="2950901"/>
            <a:ext cx="3890864" cy="1651000"/>
          </a:xfrm>
          <a:prstGeom prst="rect">
            <a:avLst/>
          </a:prstGeom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E461710C-1FDA-4A29-8091-088E14880B90}"/>
              </a:ext>
            </a:extLst>
          </p:cNvPr>
          <p:cNvSpPr txBox="1"/>
          <p:nvPr/>
        </p:nvSpPr>
        <p:spPr>
          <a:xfrm flipH="1">
            <a:off x="5535855" y="3099787"/>
            <a:ext cx="2369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Pusher</a:t>
            </a:r>
            <a:endParaRPr lang="it-IT" sz="2400" dirty="0">
              <a:latin typeface="Avenir Next LT Pro Light" panose="020B0304020202020204" pitchFamily="34" charset="0"/>
            </a:endParaRPr>
          </a:p>
          <a:p>
            <a:r>
              <a:rPr lang="it-IT" sz="2000" dirty="0">
                <a:latin typeface="Avenir Next LT Pro Light" panose="020B0304020202020204" pitchFamily="34" charset="0"/>
              </a:rPr>
              <a:t>Premio: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Posizione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Posizione box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70120B0A-9E14-D15A-AEA2-C29A15EE197A}"/>
              </a:ext>
            </a:extLst>
          </p:cNvPr>
          <p:cNvSpPr txBox="1"/>
          <p:nvPr/>
        </p:nvSpPr>
        <p:spPr>
          <a:xfrm flipH="1">
            <a:off x="8285311" y="5295971"/>
            <a:ext cx="2860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venir Next LT Pro Light" panose="020B0304020202020204" pitchFamily="34" charset="0"/>
              </a:rPr>
              <a:t>Penalità: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Caduta box</a:t>
            </a: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94D1AF82-0DF9-C5FA-78A9-CC3594BAB9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2" b="8355"/>
          <a:stretch/>
        </p:blipFill>
        <p:spPr>
          <a:xfrm>
            <a:off x="1238164" y="4695939"/>
            <a:ext cx="3890863" cy="1737360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3A8DF90-F2D8-518B-D1E3-5B1088CCC3C7}"/>
              </a:ext>
            </a:extLst>
          </p:cNvPr>
          <p:cNvSpPr txBox="1"/>
          <p:nvPr/>
        </p:nvSpPr>
        <p:spPr>
          <a:xfrm flipH="1">
            <a:off x="5535855" y="4927382"/>
            <a:ext cx="23054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C8E3D"/>
                </a:solidFill>
                <a:latin typeface="Avenir Next LT Pro Light" panose="020B0304020202020204" pitchFamily="34" charset="0"/>
              </a:rPr>
              <a:t>Carrier</a:t>
            </a:r>
          </a:p>
          <a:p>
            <a:r>
              <a:rPr lang="it-IT" sz="2000" dirty="0">
                <a:latin typeface="Avenir Next LT Pro Light" panose="020B0304020202020204" pitchFamily="34" charset="0"/>
              </a:rPr>
              <a:t>Premio: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Posizione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Avenir Next LT Pro Light" panose="020B0304020202020204" pitchFamily="34" charset="0"/>
              </a:rPr>
              <a:t>Posizione box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112E7061-8499-2D4C-F71F-3F79F63C99D1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515600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Task</a:t>
            </a:r>
            <a:endParaRPr lang="it-IT" dirty="0">
              <a:solidFill>
                <a:srgbClr val="6DAFD6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B43E00E-BA03-2C22-ECEE-AC84D40D9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00" y="1962000"/>
            <a:ext cx="3840000" cy="288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FFC012-A3E4-3CA0-E641-48D6B5A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t>7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E3161CC-FA43-DD12-F70B-54E1FEC5A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DC2F568-AEEF-0CC6-BC02-AAB41A933F69}"/>
              </a:ext>
            </a:extLst>
          </p:cNvPr>
          <p:cNvSpPr txBox="1"/>
          <p:nvPr/>
        </p:nvSpPr>
        <p:spPr>
          <a:xfrm>
            <a:off x="4521064" y="2052975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60 episodi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7C47CE1-1CD5-68AC-3BED-126590F96ED0}"/>
              </a:ext>
            </a:extLst>
          </p:cNvPr>
          <p:cNvSpPr txBox="1"/>
          <p:nvPr/>
        </p:nvSpPr>
        <p:spPr>
          <a:xfrm>
            <a:off x="999224" y="2052975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40 episodi</a:t>
            </a:r>
          </a:p>
        </p:txBody>
      </p:sp>
      <p:pic>
        <p:nvPicPr>
          <p:cNvPr id="28" name="Immagine 27" descr="Immagine che contiene piazza&#10;&#10;Descrizione generata automaticamente">
            <a:extLst>
              <a:ext uri="{FF2B5EF4-FFF2-40B4-BE49-F238E27FC236}">
                <a16:creationId xmlns:a16="http://schemas.microsoft.com/office/drawing/2014/main" id="{30C97244-7532-8F44-0E5E-5E935A758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0" y="2320547"/>
            <a:ext cx="2982000" cy="2520000"/>
          </a:xfrm>
          <a:prstGeom prst="rect">
            <a:avLst/>
          </a:prstGeom>
        </p:spPr>
      </p:pic>
      <p:pic>
        <p:nvPicPr>
          <p:cNvPr id="30" name="Immagine 29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2FFC4DB-97B3-A2E4-C43E-D3ED43EC0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2320547"/>
            <a:ext cx="2982000" cy="2520000"/>
          </a:xfrm>
          <a:prstGeom prst="rect">
            <a:avLst/>
          </a:prstGeom>
        </p:spPr>
      </p:pic>
      <p:sp>
        <p:nvSpPr>
          <p:cNvPr id="11" name="Segnaposto piè di pagina 3">
            <a:extLst>
              <a:ext uri="{FF2B5EF4-FFF2-40B4-BE49-F238E27FC236}">
                <a16:creationId xmlns:a16="http://schemas.microsoft.com/office/drawing/2014/main" id="{12274FE4-5A76-6B37-76A2-DA641698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99480" cy="365125"/>
          </a:xfrm>
        </p:spPr>
        <p:txBody>
          <a:bodyPr/>
          <a:lstStyle/>
          <a:p>
            <a:pPr algn="l"/>
            <a:r>
              <a:rPr lang="en-US" dirty="0"/>
              <a:t>Promoting quality diversity in soft robot co-design evolution</a:t>
            </a:r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4B960CB-60C1-6091-B9C3-332F770D5C5A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Walker - 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 controller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14065E-030F-3682-24AA-50C891A829FA}"/>
              </a:ext>
            </a:extLst>
          </p:cNvPr>
          <p:cNvSpPr txBox="1"/>
          <p:nvPr/>
        </p:nvSpPr>
        <p:spPr>
          <a:xfrm>
            <a:off x="2584820" y="5009962"/>
            <a:ext cx="702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Avenir Next LT Pro Light" panose="020B0304020202020204" pitchFamily="34" charset="0"/>
              </a:rPr>
              <a:t>Le mappe e i trend sono il risultato della media di 6 simulazioni</a:t>
            </a:r>
          </a:p>
        </p:txBody>
      </p:sp>
    </p:spTree>
    <p:extLst>
      <p:ext uri="{BB962C8B-B14F-4D97-AF65-F5344CB8AC3E}">
        <p14:creationId xmlns:p14="http://schemas.microsoft.com/office/powerpoint/2010/main" val="630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59248B-4A9E-360E-69DB-E43D7F55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61CE3-C776-FB3A-B82C-BAF6DED4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D9C713-9066-7B7A-0F3D-5912798F1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25" y="2169343"/>
            <a:ext cx="2982000" cy="2520000"/>
          </a:xfrm>
          <a:prstGeom prst="rect">
            <a:avLst/>
          </a:prstGeom>
        </p:spPr>
      </p:pic>
      <p:pic>
        <p:nvPicPr>
          <p:cNvPr id="13" name="Immagine 12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CC2CB31-A609-3F23-A022-76FA2B122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5" y="2169343"/>
            <a:ext cx="2982000" cy="25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C463405-6AE6-9D5A-9142-6300EA108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1DB963-45AD-5851-C488-41253CBDD28D}"/>
              </a:ext>
            </a:extLst>
          </p:cNvPr>
          <p:cNvSpPr txBox="1"/>
          <p:nvPr/>
        </p:nvSpPr>
        <p:spPr>
          <a:xfrm flipH="1">
            <a:off x="1186283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MAP-</a:t>
            </a:r>
            <a:r>
              <a:rPr lang="it-IT" dirty="0" err="1">
                <a:latin typeface="Avenir Next LT Pro Light" panose="020B0304020202020204" pitchFamily="34" charset="0"/>
              </a:rPr>
              <a:t>Elites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416C66-3B24-B145-2D58-66AEF0B6550B}"/>
              </a:ext>
            </a:extLst>
          </p:cNvPr>
          <p:cNvSpPr txBox="1"/>
          <p:nvPr/>
        </p:nvSpPr>
        <p:spPr>
          <a:xfrm flipH="1">
            <a:off x="4372767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GA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4315899-B307-6F92-007E-80D095E58316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Walker - 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 corpo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E21A2CD-6368-1F7E-8802-C0C5E8D66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18108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8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E102BAB-7032-15B5-AC43-B4095944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1810800"/>
            <a:ext cx="3840000" cy="2880000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59248B-4A9E-360E-69DB-E43D7F55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Promoting quality diversity in soft robot co-design evolution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261CE3-C776-FB3A-B82C-BAF6DED4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47017-345E-4F5F-95BE-65A7E0C7BD46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C463405-6AE6-9D5A-9142-6300EA108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7" y="250826"/>
            <a:ext cx="1016000" cy="1016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81B8712-2BBD-0DFB-D8AE-9EE6E4B94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25" y="2169000"/>
            <a:ext cx="2982000" cy="2520000"/>
          </a:xfrm>
          <a:prstGeom prst="rect">
            <a:avLst/>
          </a:prstGeom>
        </p:spPr>
      </p:pic>
      <p:pic>
        <p:nvPicPr>
          <p:cNvPr id="21" name="Immagine 20" descr="Immagine che contiene piazza&#10;&#10;Descrizione generata automaticamente">
            <a:extLst>
              <a:ext uri="{FF2B5EF4-FFF2-40B4-BE49-F238E27FC236}">
                <a16:creationId xmlns:a16="http://schemas.microsoft.com/office/drawing/2014/main" id="{603717BD-0180-F4EC-9DCA-761F73AD6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5" y="2169000"/>
            <a:ext cx="2982000" cy="2520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DA2F9-2101-4575-88D9-1FFAE95E8F9D}"/>
              </a:ext>
            </a:extLst>
          </p:cNvPr>
          <p:cNvSpPr txBox="1"/>
          <p:nvPr/>
        </p:nvSpPr>
        <p:spPr>
          <a:xfrm flipH="1">
            <a:off x="1183743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MAP-</a:t>
            </a:r>
            <a:r>
              <a:rPr lang="it-IT" dirty="0" err="1">
                <a:latin typeface="Avenir Next LT Pro Light" panose="020B0304020202020204" pitchFamily="34" charset="0"/>
              </a:rPr>
              <a:t>Elites</a:t>
            </a:r>
            <a:endParaRPr lang="it-IT" dirty="0">
              <a:latin typeface="Avenir Next LT Pro Light" panose="020B0304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24C209F-9466-46D1-3238-043EFBF7C3F6}"/>
              </a:ext>
            </a:extLst>
          </p:cNvPr>
          <p:cNvSpPr txBox="1"/>
          <p:nvPr/>
        </p:nvSpPr>
        <p:spPr>
          <a:xfrm flipH="1">
            <a:off x="4372767" y="1898299"/>
            <a:ext cx="142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Avenir Next LT Pro Light" panose="020B0304020202020204" pitchFamily="34" charset="0"/>
              </a:rPr>
              <a:t>GA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F1938BC-4B6A-B01F-133C-7A28E832143D}"/>
              </a:ext>
            </a:extLst>
          </p:cNvPr>
          <p:cNvSpPr txBox="1">
            <a:spLocks/>
          </p:cNvSpPr>
          <p:nvPr/>
        </p:nvSpPr>
        <p:spPr>
          <a:xfrm>
            <a:off x="838200" y="250826"/>
            <a:ext cx="10005377" cy="1077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Walker - o</a:t>
            </a:r>
            <a:r>
              <a:rPr lang="it-IT" dirty="0">
                <a:solidFill>
                  <a:srgbClr val="6DAFD6"/>
                </a:solidFill>
                <a:latin typeface="Avenir Next LT Pro Light" panose="020B0304020202020204" pitchFamily="34" charset="0"/>
              </a:rPr>
              <a:t>ttimizzazione corpo</a:t>
            </a:r>
          </a:p>
        </p:txBody>
      </p:sp>
    </p:spTree>
    <p:extLst>
      <p:ext uri="{BB962C8B-B14F-4D97-AF65-F5344CB8AC3E}">
        <p14:creationId xmlns:p14="http://schemas.microsoft.com/office/powerpoint/2010/main" val="41563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750">
        <p:fade/>
      </p:transition>
    </mc:Choice>
    <mc:Fallback xmlns="">
      <p:transition advClick="0" advTm="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00026 -0.104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0026 -0.1041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0026 -0.104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0026 -0.1041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00026 -0.1041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787</Words>
  <Application>Microsoft Office PowerPoint</Application>
  <PresentationFormat>Widescreen</PresentationFormat>
  <Paragraphs>250</Paragraphs>
  <Slides>21</Slides>
  <Notes>16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Arial</vt:lpstr>
      <vt:lpstr>Arial</vt:lpstr>
      <vt:lpstr>Avenir Next LT Pro</vt:lpstr>
      <vt:lpstr>Avenir Next LT Pro Light</vt:lpstr>
      <vt:lpstr>Calibri</vt:lpstr>
      <vt:lpstr>Calibri Light</vt:lpstr>
      <vt:lpstr>CMMI10</vt:lpstr>
      <vt:lpstr>CMR10</vt:lpstr>
      <vt:lpstr>CMSY10</vt:lpstr>
      <vt:lpstr>Wingdings</vt:lpstr>
      <vt:lpstr>Tema di Office</vt:lpstr>
      <vt:lpstr>Promoting Quality Diversity in Soft Robot co-design evolution</vt:lpstr>
      <vt:lpstr>Presentazione standard di PowerPoint</vt:lpstr>
      <vt:lpstr>Presentazione standard di PowerPoint</vt:lpstr>
      <vt:lpstr>Ottimizzazione</vt:lpstr>
      <vt:lpstr>MAP-Elites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Co-ottimizzazione</vt:lpstr>
      <vt:lpstr>Task</vt:lpstr>
      <vt:lpstr>Task</vt:lpstr>
      <vt:lpstr>Simulazioni – rappresentazione corpo</vt:lpstr>
      <vt:lpstr>Dettagli implementativi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elisa.composta@outlook.it</dc:creator>
  <cp:lastModifiedBy>elisa.composta@outlook.it</cp:lastModifiedBy>
  <cp:revision>34</cp:revision>
  <dcterms:created xsi:type="dcterms:W3CDTF">2022-06-27T07:28:26Z</dcterms:created>
  <dcterms:modified xsi:type="dcterms:W3CDTF">2022-07-17T14:19:50Z</dcterms:modified>
</cp:coreProperties>
</file>